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88" r:id="rId3"/>
    <p:sldId id="408" r:id="rId4"/>
    <p:sldId id="400" r:id="rId5"/>
    <p:sldId id="296" r:id="rId6"/>
    <p:sldId id="303" r:id="rId7"/>
    <p:sldId id="357" r:id="rId8"/>
    <p:sldId id="344" r:id="rId9"/>
    <p:sldId id="345" r:id="rId10"/>
    <p:sldId id="347" r:id="rId11"/>
    <p:sldId id="405" r:id="rId12"/>
    <p:sldId id="406" r:id="rId13"/>
    <p:sldId id="407" r:id="rId14"/>
    <p:sldId id="346" r:id="rId15"/>
    <p:sldId id="341" r:id="rId16"/>
    <p:sldId id="342" r:id="rId17"/>
    <p:sldId id="360" r:id="rId18"/>
    <p:sldId id="383" r:id="rId19"/>
    <p:sldId id="358" r:id="rId20"/>
    <p:sldId id="348" r:id="rId21"/>
    <p:sldId id="361" r:id="rId22"/>
    <p:sldId id="362" r:id="rId23"/>
    <p:sldId id="359" r:id="rId24"/>
    <p:sldId id="367" r:id="rId25"/>
    <p:sldId id="366" r:id="rId26"/>
    <p:sldId id="363" r:id="rId27"/>
    <p:sldId id="3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0" d="100"/>
          <a:sy n="110" d="100"/>
        </p:scale>
        <p:origin x="120" y="-11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1-11-2020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a:t>http://www.123management.nl/0/020_structuur/a212_structuur_03_processtructuur_raci.html </a:t>
            </a:r>
            <a:endParaRPr lang="nl-NL" dirty="0"/>
          </a:p>
        </p:txBody>
      </p:sp>
      <p:sp>
        <p:nvSpPr>
          <p:cNvPr id="4" name="Slide Number Placeholder 3"/>
          <p:cNvSpPr>
            <a:spLocks noGrp="1"/>
          </p:cNvSpPr>
          <p:nvPr>
            <p:ph type="sldNum" sz="quarter" idx="10"/>
          </p:nvPr>
        </p:nvSpPr>
        <p:spPr/>
        <p:txBody>
          <a:bodyPr/>
          <a:lstStyle/>
          <a:p>
            <a:fld id="{03B01895-02EE-4A11-BC46-0E7B6B7AAD6F}"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27</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nl/imgres?imgurl=http://www.fom.nl/live/imgnew.db?66692&amp;imgrefurl=http://www.fom.nl/live/image.pag?objectnumber=66692&amp;h=2903&amp;w=3847&amp;sz=619&amp;tbnid=W8YddJQK0z8AhM:&amp;tbnh=113&amp;tbnw=150&amp;prev=/images?q=molecuul+image&amp;hl=en-GB&amp;usg=___fUyih_CuqZWGc-wXSmmNsyBpsc=&amp;ei=_l3ZS9O0BIXI-QaikbH5DQ&amp;sa=X&amp;oi=image_result&amp;resnum=3&amp;ct=image&amp;ved=0CBcQ9QEwA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123management.nl/0/020_structuur/images/038_proces_soorten.jp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123management.nl/0/020_structuur/images/030_procesidef0.jp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hyperlink" Target="http://123management.nl/0/020_structuur/images/030_procesidef0.jp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hyperlink" Target="http://123management.nl/0/020_structuur/images/031_procesflow.jp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8.jpeg"/><Relationship Id="rId4" Type="http://schemas.openxmlformats.org/officeDocument/2006/relationships/hyperlink" Target="http://123management.nl/0/020_structuur/images/032_procesontwerp.jpg"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a:solidFill>
                  <a:srgbClr val="FFFF00"/>
                </a:solidFill>
              </a:rPr>
              <a:t>Container</a:t>
            </a:r>
          </a:p>
        </p:txBody>
      </p:sp>
      <p:sp>
        <p:nvSpPr>
          <p:cNvPr id="3" name="Subtitle 2"/>
          <p:cNvSpPr>
            <a:spLocks noGrp="1"/>
          </p:cNvSpPr>
          <p:nvPr>
            <p:ph type="subTitle" idx="1"/>
          </p:nvPr>
        </p:nvSpPr>
        <p:spPr/>
        <p:txBody>
          <a:bodyPr/>
          <a:lstStyle/>
          <a:p>
            <a:r>
              <a:rPr lang="nl-NL" dirty="0">
                <a:solidFill>
                  <a:srgbClr val="FFFF00"/>
                </a:solidFill>
              </a:rPr>
              <a:t>Kwaliteitsmanagement</a:t>
            </a:r>
          </a:p>
          <a:p>
            <a:endParaRPr lang="nl-NL" dirty="0">
              <a:solidFill>
                <a:srgbClr val="FFFF00"/>
              </a:solidFill>
            </a:endParaRPr>
          </a:p>
          <a:p>
            <a:r>
              <a:rPr lang="nl-NL" dirty="0">
                <a:solidFill>
                  <a:srgbClr val="FFFF00"/>
                </a:solidFill>
              </a:rPr>
              <a:t>Maken.wikiwijs.nl/155793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a:solidFill>
                  <a:srgbClr val="FFFF00"/>
                </a:solidFill>
              </a:rPr>
              <a:t>IMWR cirkel</a:t>
            </a:r>
            <a:r>
              <a:rPr lang="nl-NL" sz="3600" dirty="0">
                <a:solidFill>
                  <a:srgbClr val="FFFF00"/>
                </a:solidFill>
              </a:rPr>
              <a:t>............mensgericht denken</a:t>
            </a:r>
          </a:p>
        </p:txBody>
      </p:sp>
      <p:pic>
        <p:nvPicPr>
          <p:cNvPr id="6" name="Content Placeholder 5" descr="ink_imwr.jpg"/>
          <p:cNvPicPr>
            <a:picLocks noGrp="1" noChangeAspect="1"/>
          </p:cNvPicPr>
          <p:nvPr>
            <p:ph idx="1"/>
          </p:nvPr>
        </p:nvPicPr>
        <p:blipFill>
          <a:blip r:embed="rId3" cstate="print"/>
          <a:stretch>
            <a:fillRect/>
          </a:stretch>
        </p:blipFill>
        <p:spPr>
          <a:xfrm>
            <a:off x="423071" y="1907995"/>
            <a:ext cx="2797800" cy="2774485"/>
          </a:xfrm>
        </p:spPr>
      </p:pic>
      <p:sp>
        <p:nvSpPr>
          <p:cNvPr id="4" name="Donut 3"/>
          <p:cNvSpPr/>
          <p:nvPr/>
        </p:nvSpPr>
        <p:spPr>
          <a:xfrm>
            <a:off x="887104" y="2374710"/>
            <a:ext cx="1910687" cy="1897039"/>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 name="TextBox 4"/>
          <p:cNvSpPr txBox="1"/>
          <p:nvPr/>
        </p:nvSpPr>
        <p:spPr>
          <a:xfrm>
            <a:off x="3136714" y="1746916"/>
            <a:ext cx="5857822" cy="3539430"/>
          </a:xfrm>
          <a:prstGeom prst="rect">
            <a:avLst/>
          </a:prstGeom>
          <a:noFill/>
        </p:spPr>
        <p:txBody>
          <a:bodyPr wrap="none" rtlCol="0">
            <a:spAutoFit/>
          </a:bodyPr>
          <a:lstStyle/>
          <a:p>
            <a:pPr marL="723900" indent="-723900"/>
            <a:r>
              <a:rPr lang="nl-NL" sz="2800" b="1" dirty="0">
                <a:solidFill>
                  <a:srgbClr val="FFFF00"/>
                </a:solidFill>
              </a:rPr>
              <a:t>Inspireren:</a:t>
            </a:r>
            <a:r>
              <a:rPr lang="nl-NL" sz="2800" dirty="0">
                <a:solidFill>
                  <a:srgbClr val="FFFF00"/>
                </a:solidFill>
              </a:rPr>
              <a:t> </a:t>
            </a:r>
          </a:p>
          <a:p>
            <a:pPr marL="723900" indent="-723900"/>
            <a:r>
              <a:rPr lang="nl-NL" sz="2800" dirty="0">
                <a:solidFill>
                  <a:srgbClr val="FFFF00"/>
                </a:solidFill>
              </a:rPr>
              <a:t>Prikkelen van de geest, genereren van</a:t>
            </a:r>
          </a:p>
          <a:p>
            <a:pPr marL="723900" indent="-723900"/>
            <a:r>
              <a:rPr lang="nl-NL" sz="2800" dirty="0">
                <a:solidFill>
                  <a:srgbClr val="FFFF00"/>
                </a:solidFill>
              </a:rPr>
              <a:t>nieuwe ideeën, creëren van gevoel van</a:t>
            </a:r>
          </a:p>
          <a:p>
            <a:pPr marL="723900" indent="-723900"/>
            <a:r>
              <a:rPr lang="nl-NL" sz="2800" dirty="0">
                <a:solidFill>
                  <a:srgbClr val="FFFF00"/>
                </a:solidFill>
              </a:rPr>
              <a:t>betrokkenheid en uitdaging.</a:t>
            </a:r>
          </a:p>
          <a:p>
            <a:pPr marL="723900" indent="-723900"/>
            <a:r>
              <a:rPr lang="nl-NL" sz="2800" dirty="0">
                <a:solidFill>
                  <a:srgbClr val="FFFF00"/>
                </a:solidFill>
              </a:rPr>
              <a:t>Elkaar enthousiast maken, ontwikkelen</a:t>
            </a:r>
          </a:p>
          <a:p>
            <a:pPr marL="723900" indent="-723900"/>
            <a:r>
              <a:rPr lang="nl-NL" sz="2800" dirty="0">
                <a:solidFill>
                  <a:srgbClr val="FFFF00"/>
                </a:solidFill>
              </a:rPr>
              <a:t>van mogelijkheden tot verbeteren en </a:t>
            </a:r>
          </a:p>
          <a:p>
            <a:pPr marL="723900" indent="-723900"/>
            <a:r>
              <a:rPr lang="nl-NL" sz="2800" dirty="0">
                <a:solidFill>
                  <a:srgbClr val="FFFF00"/>
                </a:solidFill>
              </a:rPr>
              <a:t>vernieuwen.	</a:t>
            </a:r>
          </a:p>
          <a:p>
            <a:pPr marL="723900" indent="-723900"/>
            <a:endParaRPr lang="nl-NL" sz="2800" dirty="0">
              <a:solidFill>
                <a:srgbClr val="FFFF00"/>
              </a:solidFill>
            </a:endParaRPr>
          </a:p>
        </p:txBody>
      </p:sp>
      <p:sp>
        <p:nvSpPr>
          <p:cNvPr id="7" name="Oval 6"/>
          <p:cNvSpPr/>
          <p:nvPr/>
        </p:nvSpPr>
        <p:spPr>
          <a:xfrm rot="16200000">
            <a:off x="-191069" y="2975213"/>
            <a:ext cx="1787857" cy="7369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pic>
        <p:nvPicPr>
          <p:cNvPr id="8" name="Content Placeholder 5" descr="ink_model.jpg"/>
          <p:cNvPicPr>
            <a:picLocks noChangeAspect="1"/>
          </p:cNvPicPr>
          <p:nvPr/>
        </p:nvPicPr>
        <p:blipFill>
          <a:blip r:embed="rId4" cstate="print"/>
          <a:stretch>
            <a:fillRect/>
          </a:stretch>
        </p:blipFill>
        <p:spPr>
          <a:xfrm>
            <a:off x="454831" y="5131558"/>
            <a:ext cx="2809833" cy="143301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a:solidFill>
                  <a:srgbClr val="FFFF00"/>
                </a:solidFill>
              </a:rPr>
              <a:t>IMWR cirkel</a:t>
            </a:r>
            <a:r>
              <a:rPr lang="nl-NL" sz="3600" dirty="0">
                <a:solidFill>
                  <a:srgbClr val="FFFF00"/>
                </a:solidFill>
              </a:rPr>
              <a:t>............mensgericht denken</a:t>
            </a:r>
          </a:p>
        </p:txBody>
      </p:sp>
      <p:sp>
        <p:nvSpPr>
          <p:cNvPr id="4" name="Donut 3"/>
          <p:cNvSpPr/>
          <p:nvPr/>
        </p:nvSpPr>
        <p:spPr>
          <a:xfrm>
            <a:off x="955343" y="2388337"/>
            <a:ext cx="1965278" cy="1856096"/>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 name="TextBox 4"/>
          <p:cNvSpPr txBox="1"/>
          <p:nvPr/>
        </p:nvSpPr>
        <p:spPr>
          <a:xfrm>
            <a:off x="3136714" y="1678676"/>
            <a:ext cx="6231193" cy="2677656"/>
          </a:xfrm>
          <a:prstGeom prst="rect">
            <a:avLst/>
          </a:prstGeom>
          <a:noFill/>
        </p:spPr>
        <p:txBody>
          <a:bodyPr wrap="none" rtlCol="0">
            <a:spAutoFit/>
          </a:bodyPr>
          <a:lstStyle/>
          <a:p>
            <a:pPr marL="723900" indent="-723900"/>
            <a:r>
              <a:rPr lang="nl-NL" sz="2800" dirty="0">
                <a:solidFill>
                  <a:srgbClr val="FFFF00"/>
                </a:solidFill>
              </a:rPr>
              <a:t>	</a:t>
            </a:r>
          </a:p>
          <a:p>
            <a:pPr marL="723900" indent="-723900"/>
            <a:r>
              <a:rPr lang="nl-NL" sz="2800" b="1" dirty="0">
                <a:solidFill>
                  <a:srgbClr val="FFFF00"/>
                </a:solidFill>
              </a:rPr>
              <a:t>Mobiliseren:</a:t>
            </a:r>
          </a:p>
          <a:p>
            <a:pPr marL="723900" indent="-723900"/>
            <a:r>
              <a:rPr lang="nl-NL" sz="2800" dirty="0">
                <a:solidFill>
                  <a:srgbClr val="FFFF00"/>
                </a:solidFill>
              </a:rPr>
              <a:t>Benutten van de inspiratie, aanwenden</a:t>
            </a:r>
          </a:p>
          <a:p>
            <a:pPr marL="723900" indent="-723900"/>
            <a:r>
              <a:rPr lang="nl-NL" sz="2800" dirty="0">
                <a:solidFill>
                  <a:srgbClr val="FFFF00"/>
                </a:solidFill>
              </a:rPr>
              <a:t>van de capaciteiten en kwaliteiten van</a:t>
            </a:r>
          </a:p>
          <a:p>
            <a:pPr marL="723900" indent="-723900"/>
            <a:r>
              <a:rPr lang="nl-NL" sz="2800" dirty="0">
                <a:solidFill>
                  <a:srgbClr val="FFFF00"/>
                </a:solidFill>
              </a:rPr>
              <a:t>alle betrokkenen om de doel en plannen </a:t>
            </a:r>
          </a:p>
          <a:p>
            <a:pPr marL="723900" indent="-723900"/>
            <a:r>
              <a:rPr lang="nl-NL" sz="2800" dirty="0">
                <a:solidFill>
                  <a:srgbClr val="FFFF00"/>
                </a:solidFill>
              </a:rPr>
              <a:t>van de organisatie te realiseren.	</a:t>
            </a:r>
          </a:p>
        </p:txBody>
      </p:sp>
      <p:pic>
        <p:nvPicPr>
          <p:cNvPr id="8" name="Content Placeholder 5" descr="ink_imwr.jpg"/>
          <p:cNvPicPr>
            <a:picLocks noChangeAspect="1"/>
          </p:cNvPicPr>
          <p:nvPr/>
        </p:nvPicPr>
        <p:blipFill>
          <a:blip r:embed="rId3" cstate="print"/>
          <a:stretch>
            <a:fillRect/>
          </a:stretch>
        </p:blipFill>
        <p:spPr>
          <a:xfrm>
            <a:off x="423071" y="1962586"/>
            <a:ext cx="2797800" cy="2774485"/>
          </a:xfrm>
          <a:prstGeom prst="rect">
            <a:avLst/>
          </a:prstGeom>
        </p:spPr>
      </p:pic>
      <p:sp>
        <p:nvSpPr>
          <p:cNvPr id="9" name="Donut 8"/>
          <p:cNvSpPr/>
          <p:nvPr/>
        </p:nvSpPr>
        <p:spPr>
          <a:xfrm>
            <a:off x="887104" y="2374710"/>
            <a:ext cx="1910687" cy="1897039"/>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0" name="Oval 9"/>
          <p:cNvSpPr/>
          <p:nvPr/>
        </p:nvSpPr>
        <p:spPr>
          <a:xfrm rot="10800000">
            <a:off x="928047" y="1842448"/>
            <a:ext cx="1787857" cy="7369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pic>
        <p:nvPicPr>
          <p:cNvPr id="11" name="Content Placeholder 5" descr="ink_model.jpg"/>
          <p:cNvPicPr>
            <a:picLocks noChangeAspect="1"/>
          </p:cNvPicPr>
          <p:nvPr/>
        </p:nvPicPr>
        <p:blipFill>
          <a:blip r:embed="rId4" cstate="print"/>
          <a:stretch>
            <a:fillRect/>
          </a:stretch>
        </p:blipFill>
        <p:spPr>
          <a:xfrm>
            <a:off x="454831" y="5131558"/>
            <a:ext cx="2809833" cy="143301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a:solidFill>
                  <a:srgbClr val="FFFF00"/>
                </a:solidFill>
              </a:rPr>
              <a:t>IMWR cirkel</a:t>
            </a:r>
            <a:r>
              <a:rPr lang="nl-NL" sz="3600" dirty="0">
                <a:solidFill>
                  <a:srgbClr val="FFFF00"/>
                </a:solidFill>
              </a:rPr>
              <a:t>............mensgericht denken</a:t>
            </a:r>
          </a:p>
        </p:txBody>
      </p:sp>
      <p:sp>
        <p:nvSpPr>
          <p:cNvPr id="4" name="Donut 3"/>
          <p:cNvSpPr/>
          <p:nvPr/>
        </p:nvSpPr>
        <p:spPr>
          <a:xfrm>
            <a:off x="955343" y="2388337"/>
            <a:ext cx="1965278" cy="1856096"/>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 name="TextBox 4"/>
          <p:cNvSpPr txBox="1"/>
          <p:nvPr/>
        </p:nvSpPr>
        <p:spPr>
          <a:xfrm>
            <a:off x="3136714" y="1828804"/>
            <a:ext cx="5759718" cy="3970318"/>
          </a:xfrm>
          <a:prstGeom prst="rect">
            <a:avLst/>
          </a:prstGeom>
          <a:noFill/>
        </p:spPr>
        <p:txBody>
          <a:bodyPr wrap="none" rtlCol="0">
            <a:spAutoFit/>
          </a:bodyPr>
          <a:lstStyle/>
          <a:p>
            <a:pPr marL="723900" indent="-723900"/>
            <a:r>
              <a:rPr lang="nl-NL" sz="2800" b="1" dirty="0">
                <a:solidFill>
                  <a:srgbClr val="FFFF00"/>
                </a:solidFill>
              </a:rPr>
              <a:t>Waarderen:</a:t>
            </a:r>
          </a:p>
          <a:p>
            <a:pPr marL="723900" indent="-723900"/>
            <a:r>
              <a:rPr lang="nl-NL" sz="2800" dirty="0">
                <a:solidFill>
                  <a:srgbClr val="FFFF00"/>
                </a:solidFill>
              </a:rPr>
              <a:t>Leiding en betrokkenen bepalen in </a:t>
            </a:r>
          </a:p>
          <a:p>
            <a:pPr marL="723900" indent="-723900"/>
            <a:r>
              <a:rPr lang="nl-NL" sz="2800" dirty="0">
                <a:solidFill>
                  <a:srgbClr val="FFFF00"/>
                </a:solidFill>
              </a:rPr>
              <a:t>overleg wat werkelijk de waarde is in </a:t>
            </a:r>
          </a:p>
          <a:p>
            <a:pPr marL="723900" indent="-723900"/>
            <a:r>
              <a:rPr lang="nl-NL" sz="2800" dirty="0">
                <a:solidFill>
                  <a:srgbClr val="FFFF00"/>
                </a:solidFill>
              </a:rPr>
              <a:t>het licht van de missie  en visie.</a:t>
            </a:r>
          </a:p>
          <a:p>
            <a:pPr marL="723900" indent="-723900"/>
            <a:r>
              <a:rPr lang="nl-NL" sz="2800" dirty="0">
                <a:solidFill>
                  <a:srgbClr val="FFFF00"/>
                </a:solidFill>
              </a:rPr>
              <a:t>Respect hebben voor elkaars rol en </a:t>
            </a:r>
          </a:p>
          <a:p>
            <a:pPr marL="723900" indent="-723900"/>
            <a:r>
              <a:rPr lang="nl-NL" sz="2800" dirty="0">
                <a:solidFill>
                  <a:srgbClr val="FFFF00"/>
                </a:solidFill>
              </a:rPr>
              <a:t>bijdrage.</a:t>
            </a:r>
          </a:p>
          <a:p>
            <a:pPr marL="723900" indent="-723900"/>
            <a:r>
              <a:rPr lang="nl-NL" sz="2800" dirty="0">
                <a:solidFill>
                  <a:srgbClr val="FFFF00"/>
                </a:solidFill>
              </a:rPr>
              <a:t>Erkenning voor de gedane inspanning-</a:t>
            </a:r>
          </a:p>
          <a:p>
            <a:pPr marL="723900" indent="-723900"/>
            <a:r>
              <a:rPr lang="nl-NL" sz="2800" dirty="0">
                <a:solidFill>
                  <a:srgbClr val="FFFF00"/>
                </a:solidFill>
              </a:rPr>
              <a:t>en en resultaten (in lijn met de doel-</a:t>
            </a:r>
          </a:p>
          <a:p>
            <a:pPr marL="723900" indent="-723900"/>
            <a:r>
              <a:rPr lang="nl-NL" sz="2800" dirty="0">
                <a:solidFill>
                  <a:srgbClr val="FFFF00"/>
                </a:solidFill>
              </a:rPr>
              <a:t>stelling van de organisatie)</a:t>
            </a:r>
          </a:p>
        </p:txBody>
      </p:sp>
      <p:pic>
        <p:nvPicPr>
          <p:cNvPr id="8" name="Content Placeholder 5" descr="ink_imwr.jpg"/>
          <p:cNvPicPr>
            <a:picLocks noChangeAspect="1"/>
          </p:cNvPicPr>
          <p:nvPr/>
        </p:nvPicPr>
        <p:blipFill>
          <a:blip r:embed="rId3" cstate="print"/>
          <a:stretch>
            <a:fillRect/>
          </a:stretch>
        </p:blipFill>
        <p:spPr>
          <a:xfrm>
            <a:off x="368479" y="1962586"/>
            <a:ext cx="2797800" cy="2774485"/>
          </a:xfrm>
          <a:prstGeom prst="rect">
            <a:avLst/>
          </a:prstGeom>
        </p:spPr>
      </p:pic>
      <p:sp>
        <p:nvSpPr>
          <p:cNvPr id="9" name="Donut 8"/>
          <p:cNvSpPr/>
          <p:nvPr/>
        </p:nvSpPr>
        <p:spPr>
          <a:xfrm>
            <a:off x="832512" y="2374710"/>
            <a:ext cx="1910687" cy="1897039"/>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1" name="Oval 10"/>
          <p:cNvSpPr/>
          <p:nvPr/>
        </p:nvSpPr>
        <p:spPr>
          <a:xfrm rot="16200000">
            <a:off x="1910685" y="2934269"/>
            <a:ext cx="1787857" cy="7369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pic>
        <p:nvPicPr>
          <p:cNvPr id="10" name="Content Placeholder 5" descr="ink_model.jpg"/>
          <p:cNvPicPr>
            <a:picLocks noChangeAspect="1"/>
          </p:cNvPicPr>
          <p:nvPr/>
        </p:nvPicPr>
        <p:blipFill>
          <a:blip r:embed="rId4" cstate="print"/>
          <a:stretch>
            <a:fillRect/>
          </a:stretch>
        </p:blipFill>
        <p:spPr>
          <a:xfrm>
            <a:off x="372943" y="5131558"/>
            <a:ext cx="2809833" cy="143301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a:solidFill>
                  <a:srgbClr val="FFFF00"/>
                </a:solidFill>
              </a:rPr>
              <a:t>IMWR cirkel</a:t>
            </a:r>
            <a:r>
              <a:rPr lang="nl-NL" sz="3600" dirty="0">
                <a:solidFill>
                  <a:srgbClr val="FFFF00"/>
                </a:solidFill>
              </a:rPr>
              <a:t>............mensgericht denken</a:t>
            </a:r>
          </a:p>
        </p:txBody>
      </p:sp>
      <p:sp>
        <p:nvSpPr>
          <p:cNvPr id="4" name="Donut 3"/>
          <p:cNvSpPr/>
          <p:nvPr/>
        </p:nvSpPr>
        <p:spPr>
          <a:xfrm>
            <a:off x="955343" y="2388337"/>
            <a:ext cx="1965278" cy="1856096"/>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 name="TextBox 4"/>
          <p:cNvSpPr txBox="1"/>
          <p:nvPr/>
        </p:nvSpPr>
        <p:spPr>
          <a:xfrm>
            <a:off x="3136714" y="1719620"/>
            <a:ext cx="5635453" cy="3539430"/>
          </a:xfrm>
          <a:prstGeom prst="rect">
            <a:avLst/>
          </a:prstGeom>
          <a:noFill/>
        </p:spPr>
        <p:txBody>
          <a:bodyPr wrap="none" rtlCol="0">
            <a:spAutoFit/>
          </a:bodyPr>
          <a:lstStyle/>
          <a:p>
            <a:pPr marL="723900" indent="-723900"/>
            <a:r>
              <a:rPr lang="nl-NL" sz="2800" b="1" dirty="0">
                <a:solidFill>
                  <a:srgbClr val="FFFF00"/>
                </a:solidFill>
              </a:rPr>
              <a:t>Reflecteren:</a:t>
            </a:r>
          </a:p>
          <a:p>
            <a:pPr marL="723900" indent="-723900"/>
            <a:r>
              <a:rPr lang="nl-NL" sz="2800" dirty="0">
                <a:solidFill>
                  <a:srgbClr val="FFFF00"/>
                </a:solidFill>
              </a:rPr>
              <a:t>Doel is leren van hetgeen dat is uit-</a:t>
            </a:r>
          </a:p>
          <a:p>
            <a:pPr marL="723900" indent="-723900"/>
            <a:r>
              <a:rPr lang="nl-NL" sz="2800" dirty="0">
                <a:solidFill>
                  <a:srgbClr val="FFFF00"/>
                </a:solidFill>
              </a:rPr>
              <a:t>gevoerd en de wijze waarop.</a:t>
            </a:r>
          </a:p>
          <a:p>
            <a:pPr marL="723900" indent="-723900"/>
            <a:r>
              <a:rPr lang="nl-NL" sz="2800" dirty="0">
                <a:solidFill>
                  <a:srgbClr val="FFFF00"/>
                </a:solidFill>
              </a:rPr>
              <a:t>Is ook spiegelen met anderen, waar </a:t>
            </a:r>
          </a:p>
          <a:p>
            <a:pPr marL="723900" indent="-723900"/>
            <a:r>
              <a:rPr lang="nl-NL" sz="2800" dirty="0">
                <a:solidFill>
                  <a:srgbClr val="FFFF00"/>
                </a:solidFill>
              </a:rPr>
              <a:t>ging het goed, waar zitten de zorgen, </a:t>
            </a:r>
          </a:p>
          <a:p>
            <a:pPr marL="723900" indent="-723900"/>
            <a:r>
              <a:rPr lang="nl-NL" sz="2800" dirty="0">
                <a:solidFill>
                  <a:srgbClr val="FFFF00"/>
                </a:solidFill>
              </a:rPr>
              <a:t>wat is als moeilijk ervaren.</a:t>
            </a:r>
          </a:p>
          <a:p>
            <a:pPr marL="723900" indent="-723900"/>
            <a:endParaRPr lang="nl-NL" sz="2800" dirty="0">
              <a:solidFill>
                <a:srgbClr val="FFFF00"/>
              </a:solidFill>
            </a:endParaRPr>
          </a:p>
          <a:p>
            <a:pPr marL="723900" indent="-723900"/>
            <a:r>
              <a:rPr lang="nl-NL" sz="2800" dirty="0">
                <a:solidFill>
                  <a:srgbClr val="FFFF00"/>
                </a:solidFill>
              </a:rPr>
              <a:t>Voorwaarde is een open cultuur.  </a:t>
            </a:r>
          </a:p>
        </p:txBody>
      </p:sp>
      <p:pic>
        <p:nvPicPr>
          <p:cNvPr id="8" name="Content Placeholder 5" descr="ink_imwr.jpg"/>
          <p:cNvPicPr>
            <a:picLocks noChangeAspect="1"/>
          </p:cNvPicPr>
          <p:nvPr/>
        </p:nvPicPr>
        <p:blipFill>
          <a:blip r:embed="rId3" cstate="print"/>
          <a:stretch>
            <a:fillRect/>
          </a:stretch>
        </p:blipFill>
        <p:spPr>
          <a:xfrm>
            <a:off x="423071" y="1962586"/>
            <a:ext cx="2797800" cy="2774485"/>
          </a:xfrm>
          <a:prstGeom prst="rect">
            <a:avLst/>
          </a:prstGeom>
        </p:spPr>
      </p:pic>
      <p:sp>
        <p:nvSpPr>
          <p:cNvPr id="9" name="Donut 8"/>
          <p:cNvSpPr/>
          <p:nvPr/>
        </p:nvSpPr>
        <p:spPr>
          <a:xfrm>
            <a:off x="887104" y="2374710"/>
            <a:ext cx="1910687" cy="1897039"/>
          </a:xfrm>
          <a:prstGeom prst="donut">
            <a:avLst>
              <a:gd name="adj" fmla="val 1992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0" name="Oval 9"/>
          <p:cNvSpPr/>
          <p:nvPr/>
        </p:nvSpPr>
        <p:spPr>
          <a:xfrm>
            <a:off x="914399" y="4244455"/>
            <a:ext cx="1787857" cy="73697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pic>
        <p:nvPicPr>
          <p:cNvPr id="11" name="Content Placeholder 5" descr="ink_model.jpg"/>
          <p:cNvPicPr>
            <a:picLocks noChangeAspect="1"/>
          </p:cNvPicPr>
          <p:nvPr/>
        </p:nvPicPr>
        <p:blipFill>
          <a:blip r:embed="rId4" cstate="print"/>
          <a:stretch>
            <a:fillRect/>
          </a:stretch>
        </p:blipFill>
        <p:spPr>
          <a:xfrm>
            <a:off x="400239" y="5131558"/>
            <a:ext cx="2809833" cy="143301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286"/>
            <a:ext cx="8229600" cy="1143000"/>
          </a:xfrm>
        </p:spPr>
        <p:txBody>
          <a:bodyPr/>
          <a:lstStyle/>
          <a:p>
            <a:pPr algn="l"/>
            <a:r>
              <a:rPr lang="nl-NL" dirty="0">
                <a:solidFill>
                  <a:srgbClr val="FFFF00"/>
                </a:solidFill>
              </a:rPr>
              <a:t>Deming cirkel..........................</a:t>
            </a:r>
            <a:r>
              <a:rPr lang="nl-NL" sz="3200" dirty="0">
                <a:solidFill>
                  <a:srgbClr val="FFFF00"/>
                </a:solidFill>
              </a:rPr>
              <a:t>borging</a:t>
            </a:r>
          </a:p>
        </p:txBody>
      </p:sp>
      <p:cxnSp>
        <p:nvCxnSpPr>
          <p:cNvPr id="17" name="Straight Arrow Connector 16"/>
          <p:cNvCxnSpPr/>
          <p:nvPr/>
        </p:nvCxnSpPr>
        <p:spPr>
          <a:xfrm rot="5400000" flipH="1" flipV="1">
            <a:off x="-1214661" y="4340001"/>
            <a:ext cx="3821371" cy="1"/>
          </a:xfrm>
          <a:prstGeom prst="straightConnector1">
            <a:avLst/>
          </a:prstGeom>
          <a:ln w="1587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696024" y="6196095"/>
            <a:ext cx="6168788" cy="54591"/>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pic>
        <p:nvPicPr>
          <p:cNvPr id="9" name="Content Placeholder 5" descr="ink_imwr.jpg"/>
          <p:cNvPicPr>
            <a:picLocks noGrp="1" noChangeAspect="1"/>
          </p:cNvPicPr>
          <p:nvPr>
            <p:ph idx="1"/>
          </p:nvPr>
        </p:nvPicPr>
        <p:blipFill>
          <a:blip r:embed="rId3" cstate="print"/>
          <a:stretch>
            <a:fillRect/>
          </a:stretch>
        </p:blipFill>
        <p:spPr>
          <a:xfrm>
            <a:off x="2238215" y="3333251"/>
            <a:ext cx="2019869" cy="2003037"/>
          </a:xfrm>
        </p:spPr>
      </p:pic>
      <p:sp>
        <p:nvSpPr>
          <p:cNvPr id="11" name="Right Triangle 10"/>
          <p:cNvSpPr/>
          <p:nvPr/>
        </p:nvSpPr>
        <p:spPr>
          <a:xfrm flipH="1">
            <a:off x="1487583" y="4503761"/>
            <a:ext cx="4148942" cy="1501264"/>
          </a:xfrm>
          <a:prstGeom prst="rtTriangl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ight Triangle 11"/>
          <p:cNvSpPr/>
          <p:nvPr/>
        </p:nvSpPr>
        <p:spPr>
          <a:xfrm rot="20461491">
            <a:off x="2402010" y="4940507"/>
            <a:ext cx="818866" cy="518615"/>
          </a:xfrm>
          <a:prstGeom prst="r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4" name="TextBox 13"/>
          <p:cNvSpPr txBox="1"/>
          <p:nvPr/>
        </p:nvSpPr>
        <p:spPr>
          <a:xfrm>
            <a:off x="5268024" y="6245904"/>
            <a:ext cx="955343" cy="461665"/>
          </a:xfrm>
          <a:prstGeom prst="rect">
            <a:avLst/>
          </a:prstGeom>
          <a:noFill/>
        </p:spPr>
        <p:txBody>
          <a:bodyPr wrap="square" rtlCol="0">
            <a:spAutoFit/>
          </a:bodyPr>
          <a:lstStyle/>
          <a:p>
            <a:r>
              <a:rPr lang="nl-NL" sz="2400" dirty="0">
                <a:solidFill>
                  <a:srgbClr val="FFFF00"/>
                </a:solidFill>
              </a:rPr>
              <a:t>Tijd</a:t>
            </a:r>
          </a:p>
        </p:txBody>
      </p:sp>
      <p:sp>
        <p:nvSpPr>
          <p:cNvPr id="15" name="TextBox 14"/>
          <p:cNvSpPr txBox="1"/>
          <p:nvPr/>
        </p:nvSpPr>
        <p:spPr>
          <a:xfrm rot="16200000">
            <a:off x="-225862" y="3094211"/>
            <a:ext cx="1272842" cy="461665"/>
          </a:xfrm>
          <a:prstGeom prst="rect">
            <a:avLst/>
          </a:prstGeom>
          <a:noFill/>
        </p:spPr>
        <p:txBody>
          <a:bodyPr wrap="square" rtlCol="0">
            <a:spAutoFit/>
          </a:bodyPr>
          <a:lstStyle/>
          <a:p>
            <a:r>
              <a:rPr lang="nl-NL" sz="2400" dirty="0">
                <a:solidFill>
                  <a:srgbClr val="FFFF00"/>
                </a:solidFill>
              </a:rPr>
              <a:t>Kwaliteit</a:t>
            </a:r>
          </a:p>
        </p:txBody>
      </p:sp>
      <p:sp>
        <p:nvSpPr>
          <p:cNvPr id="16" name="TextBox 15"/>
          <p:cNvSpPr txBox="1"/>
          <p:nvPr/>
        </p:nvSpPr>
        <p:spPr>
          <a:xfrm>
            <a:off x="834771" y="4965294"/>
            <a:ext cx="1280615" cy="461665"/>
          </a:xfrm>
          <a:prstGeom prst="rect">
            <a:avLst/>
          </a:prstGeom>
          <a:noFill/>
        </p:spPr>
        <p:txBody>
          <a:bodyPr wrap="square" rtlCol="0">
            <a:spAutoFit/>
          </a:bodyPr>
          <a:lstStyle/>
          <a:p>
            <a:r>
              <a:rPr lang="nl-NL" sz="2400" dirty="0">
                <a:solidFill>
                  <a:srgbClr val="FFFF00"/>
                </a:solidFill>
              </a:rPr>
              <a:t>Borging</a:t>
            </a:r>
          </a:p>
        </p:txBody>
      </p:sp>
      <p:cxnSp>
        <p:nvCxnSpPr>
          <p:cNvPr id="19" name="Straight Arrow Connector 18"/>
          <p:cNvCxnSpPr/>
          <p:nvPr/>
        </p:nvCxnSpPr>
        <p:spPr>
          <a:xfrm flipV="1">
            <a:off x="941678" y="5336291"/>
            <a:ext cx="1692323" cy="13650"/>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128448" y="1273004"/>
            <a:ext cx="4572000" cy="2031325"/>
          </a:xfrm>
          <a:prstGeom prst="rect">
            <a:avLst/>
          </a:prstGeom>
        </p:spPr>
        <p:txBody>
          <a:bodyPr>
            <a:spAutoFit/>
          </a:bodyPr>
          <a:lstStyle/>
          <a:p>
            <a:r>
              <a:rPr lang="nl-NL" i="1" dirty="0">
                <a:solidFill>
                  <a:srgbClr val="FFFF00"/>
                </a:solidFill>
              </a:rPr>
              <a:t>Het geheel van maatregelen en activiteiten waarmee de kwaliteit kan worden getoetst, bewaakt en aangetoond  van:</a:t>
            </a:r>
          </a:p>
          <a:p>
            <a:pPr>
              <a:buFontTx/>
              <a:buChar char="-"/>
            </a:pPr>
            <a:r>
              <a:rPr lang="nl-NL" i="1" dirty="0">
                <a:solidFill>
                  <a:srgbClr val="FFFF00"/>
                </a:solidFill>
              </a:rPr>
              <a:t> Produkten</a:t>
            </a:r>
          </a:p>
          <a:p>
            <a:pPr>
              <a:buFontTx/>
              <a:buChar char="-"/>
            </a:pPr>
            <a:r>
              <a:rPr lang="nl-NL" i="1" dirty="0">
                <a:solidFill>
                  <a:srgbClr val="FFFF00"/>
                </a:solidFill>
              </a:rPr>
              <a:t> Diensten</a:t>
            </a:r>
          </a:p>
          <a:p>
            <a:pPr>
              <a:buFontTx/>
              <a:buChar char="-"/>
            </a:pPr>
            <a:r>
              <a:rPr lang="nl-NL" i="1" dirty="0">
                <a:solidFill>
                  <a:srgbClr val="FFFF00"/>
                </a:solidFill>
              </a:rPr>
              <a:t> Processen</a:t>
            </a:r>
          </a:p>
          <a:p>
            <a:pPr>
              <a:buFontTx/>
              <a:buChar char="-"/>
            </a:pPr>
            <a:r>
              <a:rPr lang="nl-NL" i="1" dirty="0">
                <a:solidFill>
                  <a:srgbClr val="FFFF00"/>
                </a:solidFill>
              </a:rPr>
              <a:t> Medewerkers</a:t>
            </a:r>
            <a:endParaRPr lang="nl-NL" dirty="0">
              <a:solidFill>
                <a:srgbClr val="FFFF00"/>
              </a:solidFill>
            </a:endParaRPr>
          </a:p>
        </p:txBody>
      </p:sp>
      <p:sp>
        <p:nvSpPr>
          <p:cNvPr id="24" name="Circular Arrow 23"/>
          <p:cNvSpPr/>
          <p:nvPr/>
        </p:nvSpPr>
        <p:spPr>
          <a:xfrm rot="1375476">
            <a:off x="2277913" y="2923102"/>
            <a:ext cx="2457623" cy="2381138"/>
          </a:xfrm>
          <a:prstGeom prst="circularArrow">
            <a:avLst>
              <a:gd name="adj1" fmla="val 4997"/>
              <a:gd name="adj2" fmla="val 1049225"/>
              <a:gd name="adj3" fmla="val 20459323"/>
              <a:gd name="adj4" fmla="val 15684186"/>
              <a:gd name="adj5" fmla="val 6000"/>
            </a:avLst>
          </a:prstGeom>
          <a:solidFill>
            <a:schemeClr val="bg2"/>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ink_model.jpg"/>
          <p:cNvPicPr>
            <a:picLocks noGrp="1" noChangeAspect="1"/>
          </p:cNvPicPr>
          <p:nvPr>
            <p:ph idx="1"/>
          </p:nvPr>
        </p:nvPicPr>
        <p:blipFill>
          <a:blip r:embed="rId3" cstate="print"/>
          <a:stretch>
            <a:fillRect/>
          </a:stretch>
        </p:blipFill>
        <p:spPr>
          <a:xfrm>
            <a:off x="372943" y="1596815"/>
            <a:ext cx="3505551" cy="1787831"/>
          </a:xfrm>
        </p:spPr>
      </p:pic>
      <p:sp>
        <p:nvSpPr>
          <p:cNvPr id="2" name="Title 1"/>
          <p:cNvSpPr>
            <a:spLocks noGrp="1"/>
          </p:cNvSpPr>
          <p:nvPr>
            <p:ph type="title"/>
          </p:nvPr>
        </p:nvSpPr>
        <p:spPr/>
        <p:txBody>
          <a:bodyPr>
            <a:normAutofit/>
          </a:bodyPr>
          <a:lstStyle/>
          <a:p>
            <a:pPr algn="l"/>
            <a:r>
              <a:rPr lang="nl-NL" dirty="0">
                <a:solidFill>
                  <a:srgbClr val="FFFF00"/>
                </a:solidFill>
              </a:rPr>
              <a:t>INK model.......</a:t>
            </a:r>
            <a:r>
              <a:rPr lang="nl-NL" sz="3200" dirty="0">
                <a:solidFill>
                  <a:srgbClr val="FFFF00"/>
                </a:solidFill>
              </a:rPr>
              <a:t>Management van processen</a:t>
            </a:r>
          </a:p>
        </p:txBody>
      </p:sp>
      <p:sp>
        <p:nvSpPr>
          <p:cNvPr id="5" name="Rounded Rectangle 4"/>
          <p:cNvSpPr/>
          <p:nvPr/>
        </p:nvSpPr>
        <p:spPr>
          <a:xfrm>
            <a:off x="2442948" y="1610435"/>
            <a:ext cx="1392073" cy="1763065"/>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00"/>
              </a:solidFill>
            </a:endParaRPr>
          </a:p>
        </p:txBody>
      </p:sp>
      <p:sp>
        <p:nvSpPr>
          <p:cNvPr id="6" name="Rounded Rectangle 5"/>
          <p:cNvSpPr/>
          <p:nvPr/>
        </p:nvSpPr>
        <p:spPr>
          <a:xfrm>
            <a:off x="1708255" y="3166301"/>
            <a:ext cx="936132" cy="194924"/>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ounded Rectangle 6"/>
          <p:cNvSpPr/>
          <p:nvPr/>
        </p:nvSpPr>
        <p:spPr>
          <a:xfrm>
            <a:off x="384411" y="1624084"/>
            <a:ext cx="1335208" cy="1719617"/>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00"/>
              </a:solidFill>
            </a:endParaRPr>
          </a:p>
        </p:txBody>
      </p:sp>
      <p:sp>
        <p:nvSpPr>
          <p:cNvPr id="11" name="Rectangle 10"/>
          <p:cNvSpPr/>
          <p:nvPr/>
        </p:nvSpPr>
        <p:spPr>
          <a:xfrm>
            <a:off x="4183039" y="1748639"/>
            <a:ext cx="4572000" cy="1938992"/>
          </a:xfrm>
          <a:prstGeom prst="rect">
            <a:avLst/>
          </a:prstGeom>
        </p:spPr>
        <p:txBody>
          <a:bodyPr>
            <a:spAutoFit/>
          </a:bodyPr>
          <a:lstStyle/>
          <a:p>
            <a:r>
              <a:rPr lang="nl-NL" sz="2400" u="sng" dirty="0">
                <a:solidFill>
                  <a:srgbClr val="FFFF00"/>
                </a:solidFill>
              </a:rPr>
              <a:t>Management van processen:</a:t>
            </a:r>
          </a:p>
          <a:p>
            <a:r>
              <a:rPr lang="nl-NL" sz="2400" dirty="0">
                <a:solidFill>
                  <a:srgbClr val="FFFF00"/>
                </a:solidFill>
              </a:rPr>
              <a:t>Manier waarop de onderneming haar processen identificeert, ontwerpt, beheerst, verbetert of vernieuwt.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ln>
            <a:noFill/>
          </a:ln>
        </p:spPr>
        <p:txBody>
          <a:bodyPr>
            <a:normAutofit/>
          </a:bodyPr>
          <a:lstStyle/>
          <a:p>
            <a:pPr algn="l"/>
            <a:r>
              <a:rPr lang="nl-NL" dirty="0">
                <a:solidFill>
                  <a:srgbClr val="FFFF00"/>
                </a:solidFill>
              </a:rPr>
              <a:t>Wat is een proces</a:t>
            </a:r>
            <a:endParaRPr lang="nl-NL" sz="2000" dirty="0">
              <a:solidFill>
                <a:srgbClr val="FFFF00"/>
              </a:solidFill>
            </a:endParaRPr>
          </a:p>
        </p:txBody>
      </p:sp>
      <p:sp>
        <p:nvSpPr>
          <p:cNvPr id="10" name="TextBox 9"/>
          <p:cNvSpPr txBox="1"/>
          <p:nvPr/>
        </p:nvSpPr>
        <p:spPr>
          <a:xfrm>
            <a:off x="641445" y="1978925"/>
            <a:ext cx="290464" cy="369332"/>
          </a:xfrm>
          <a:prstGeom prst="rect">
            <a:avLst/>
          </a:prstGeom>
          <a:noFill/>
          <a:ln>
            <a:noFill/>
          </a:ln>
        </p:spPr>
        <p:txBody>
          <a:bodyPr wrap="none" rtlCol="0">
            <a:spAutoFit/>
          </a:bodyPr>
          <a:lstStyle/>
          <a:p>
            <a:r>
              <a:rPr lang="nl-NL" dirty="0">
                <a:solidFill>
                  <a:srgbClr val="FFFF00"/>
                </a:solidFill>
              </a:rPr>
              <a:t>  </a:t>
            </a:r>
          </a:p>
        </p:txBody>
      </p:sp>
      <p:sp>
        <p:nvSpPr>
          <p:cNvPr id="11" name="Rectangle 10"/>
          <p:cNvSpPr/>
          <p:nvPr/>
        </p:nvSpPr>
        <p:spPr>
          <a:xfrm>
            <a:off x="4135259" y="4803994"/>
            <a:ext cx="1351129" cy="696036"/>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ight Arrow 11"/>
          <p:cNvSpPr/>
          <p:nvPr/>
        </p:nvSpPr>
        <p:spPr>
          <a:xfrm>
            <a:off x="3098029" y="5063300"/>
            <a:ext cx="1009935" cy="177421"/>
          </a:xfrm>
          <a:prstGeom prst="right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3" name="Right Arrow 12"/>
          <p:cNvSpPr/>
          <p:nvPr/>
        </p:nvSpPr>
        <p:spPr>
          <a:xfrm>
            <a:off x="5488701" y="5065572"/>
            <a:ext cx="1009935" cy="177421"/>
          </a:xfrm>
          <a:prstGeom prst="right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4" name="Curved Left Arrow 13"/>
          <p:cNvSpPr/>
          <p:nvPr/>
        </p:nvSpPr>
        <p:spPr>
          <a:xfrm>
            <a:off x="4995072" y="4926820"/>
            <a:ext cx="191041" cy="409433"/>
          </a:xfrm>
          <a:prstGeom prst="curvedLeft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5" name="Curved Left Arrow 14"/>
          <p:cNvSpPr/>
          <p:nvPr/>
        </p:nvSpPr>
        <p:spPr>
          <a:xfrm rot="10800000">
            <a:off x="4410499" y="4901777"/>
            <a:ext cx="191069" cy="395785"/>
          </a:xfrm>
          <a:prstGeom prst="curvedLeft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7" name="TextBox 16"/>
          <p:cNvSpPr txBox="1"/>
          <p:nvPr/>
        </p:nvSpPr>
        <p:spPr>
          <a:xfrm>
            <a:off x="5529604" y="4765326"/>
            <a:ext cx="1055738" cy="369332"/>
          </a:xfrm>
          <a:prstGeom prst="rect">
            <a:avLst/>
          </a:prstGeom>
          <a:noFill/>
          <a:ln>
            <a:noFill/>
          </a:ln>
        </p:spPr>
        <p:txBody>
          <a:bodyPr wrap="none" rtlCol="0">
            <a:spAutoFit/>
          </a:bodyPr>
          <a:lstStyle/>
          <a:p>
            <a:r>
              <a:rPr lang="nl-NL" dirty="0">
                <a:solidFill>
                  <a:srgbClr val="FFFF00"/>
                </a:solidFill>
              </a:rPr>
              <a:t>Resultaat</a:t>
            </a:r>
          </a:p>
        </p:txBody>
      </p:sp>
      <p:sp>
        <p:nvSpPr>
          <p:cNvPr id="18" name="TextBox 17"/>
          <p:cNvSpPr txBox="1"/>
          <p:nvPr/>
        </p:nvSpPr>
        <p:spPr>
          <a:xfrm>
            <a:off x="4396841" y="4915449"/>
            <a:ext cx="804516" cy="369332"/>
          </a:xfrm>
          <a:prstGeom prst="rect">
            <a:avLst/>
          </a:prstGeom>
          <a:noFill/>
          <a:ln>
            <a:noFill/>
          </a:ln>
        </p:spPr>
        <p:txBody>
          <a:bodyPr wrap="none" rtlCol="0">
            <a:spAutoFit/>
          </a:bodyPr>
          <a:lstStyle/>
          <a:p>
            <a:r>
              <a:rPr lang="nl-NL" dirty="0">
                <a:solidFill>
                  <a:srgbClr val="FFFF00"/>
                </a:solidFill>
              </a:rPr>
              <a:t>Proces</a:t>
            </a:r>
          </a:p>
        </p:txBody>
      </p:sp>
      <p:sp>
        <p:nvSpPr>
          <p:cNvPr id="21" name="TextBox 20"/>
          <p:cNvSpPr txBox="1"/>
          <p:nvPr/>
        </p:nvSpPr>
        <p:spPr>
          <a:xfrm>
            <a:off x="2349749" y="4765313"/>
            <a:ext cx="1604863" cy="369332"/>
          </a:xfrm>
          <a:prstGeom prst="rect">
            <a:avLst/>
          </a:prstGeom>
          <a:noFill/>
          <a:ln>
            <a:noFill/>
          </a:ln>
        </p:spPr>
        <p:txBody>
          <a:bodyPr wrap="none" rtlCol="0">
            <a:spAutoFit/>
          </a:bodyPr>
          <a:lstStyle/>
          <a:p>
            <a:r>
              <a:rPr lang="nl-NL" dirty="0">
                <a:solidFill>
                  <a:srgbClr val="FFFF00"/>
                </a:solidFill>
              </a:rPr>
              <a:t>Element invoer</a:t>
            </a:r>
          </a:p>
        </p:txBody>
      </p:sp>
      <p:sp>
        <p:nvSpPr>
          <p:cNvPr id="22" name="Down Arrow 21"/>
          <p:cNvSpPr/>
          <p:nvPr/>
        </p:nvSpPr>
        <p:spPr>
          <a:xfrm>
            <a:off x="4708478" y="4039737"/>
            <a:ext cx="204717" cy="750628"/>
          </a:xfrm>
          <a:prstGeom prst="down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3" name="Down Arrow 22"/>
          <p:cNvSpPr/>
          <p:nvPr/>
        </p:nvSpPr>
        <p:spPr>
          <a:xfrm flipV="1">
            <a:off x="4724399" y="5502321"/>
            <a:ext cx="175147" cy="707409"/>
          </a:xfrm>
          <a:prstGeom prst="downArrow">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4" name="TextBox 23"/>
          <p:cNvSpPr txBox="1"/>
          <p:nvPr/>
        </p:nvSpPr>
        <p:spPr>
          <a:xfrm>
            <a:off x="3907788" y="3648484"/>
            <a:ext cx="3612336" cy="369332"/>
          </a:xfrm>
          <a:prstGeom prst="rect">
            <a:avLst/>
          </a:prstGeom>
          <a:noFill/>
          <a:ln>
            <a:noFill/>
          </a:ln>
        </p:spPr>
        <p:txBody>
          <a:bodyPr wrap="none" rtlCol="0">
            <a:spAutoFit/>
          </a:bodyPr>
          <a:lstStyle/>
          <a:p>
            <a:r>
              <a:rPr lang="nl-NL" dirty="0">
                <a:solidFill>
                  <a:srgbClr val="FFFF00"/>
                </a:solidFill>
              </a:rPr>
              <a:t>Stuurinformatie (normen, eisen etc.)</a:t>
            </a:r>
          </a:p>
        </p:txBody>
      </p:sp>
      <p:sp>
        <p:nvSpPr>
          <p:cNvPr id="25" name="TextBox 24"/>
          <p:cNvSpPr txBox="1"/>
          <p:nvPr/>
        </p:nvSpPr>
        <p:spPr>
          <a:xfrm>
            <a:off x="4303580" y="6214263"/>
            <a:ext cx="4087016" cy="369332"/>
          </a:xfrm>
          <a:prstGeom prst="rect">
            <a:avLst/>
          </a:prstGeom>
          <a:noFill/>
          <a:ln>
            <a:noFill/>
          </a:ln>
        </p:spPr>
        <p:txBody>
          <a:bodyPr wrap="none" rtlCol="0">
            <a:spAutoFit/>
          </a:bodyPr>
          <a:lstStyle/>
          <a:p>
            <a:r>
              <a:rPr lang="nl-NL" dirty="0">
                <a:solidFill>
                  <a:srgbClr val="FFFF00"/>
                </a:solidFill>
              </a:rPr>
              <a:t>Middelen (mensen, gereedschappen etc.)</a:t>
            </a:r>
          </a:p>
        </p:txBody>
      </p:sp>
      <p:sp>
        <p:nvSpPr>
          <p:cNvPr id="26" name="Rectangle 25"/>
          <p:cNvSpPr/>
          <p:nvPr/>
        </p:nvSpPr>
        <p:spPr>
          <a:xfrm>
            <a:off x="518614" y="1502981"/>
            <a:ext cx="8147713" cy="1938992"/>
          </a:xfrm>
          <a:prstGeom prst="rect">
            <a:avLst/>
          </a:prstGeom>
          <a:ln>
            <a:noFill/>
          </a:ln>
        </p:spPr>
        <p:txBody>
          <a:bodyPr wrap="square">
            <a:spAutoFit/>
          </a:bodyPr>
          <a:lstStyle/>
          <a:p>
            <a:r>
              <a:rPr lang="nl-NL" sz="2400" dirty="0">
                <a:solidFill>
                  <a:srgbClr val="FFFF00"/>
                </a:solidFill>
              </a:rPr>
              <a:t>Een proces is een hoeveelheid activiteiten, bedoeld om de invoer (input) te veranderen (stand, vorm, plaats, afmeting, functie, eigenschap of ander kenmerk). Deze activiteiten zijn logisch geordend en gericht op het bereiken van resultaten (output) voor een klant.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pPr algn="l"/>
            <a:r>
              <a:rPr lang="nl-NL" dirty="0">
                <a:solidFill>
                  <a:srgbClr val="FFFF00"/>
                </a:solidFill>
              </a:rPr>
              <a:t>Processen:.........</a:t>
            </a:r>
            <a:r>
              <a:rPr lang="nl-NL" sz="3600" dirty="0">
                <a:solidFill>
                  <a:srgbClr val="FFFF00"/>
                </a:solidFill>
              </a:rPr>
              <a:t>onderverdeling naar niveau</a:t>
            </a:r>
          </a:p>
        </p:txBody>
      </p:sp>
      <p:sp>
        <p:nvSpPr>
          <p:cNvPr id="46087" name="AutoShape 7" descr="data:image/jpg;base64,/9j/4AAQSkZJRgABAQAAAQABAAD/2wBDAAkGBwgHBgkIBwgKCgkLDRYPDQwMDRsUFRAWIB0iIiAdHx8kKDQsJCYxJx8fLT0tMTU3Ojo6Iys/RD84QzQ5Ojf/2wBDAQoKCg0MDRoPDxo3JR8lNzc3Nzc3Nzc3Nzc3Nzc3Nzc3Nzc3Nzc3Nzc3Nzc3Nzc3Nzc3Nzc3Nzc3Nzc3Nzc3Nzf/wAARCABeAHwDASIAAhEBAxEB/8QAGwAAAQUBAQAAAAAAAAAAAAAABQECAwQGBwD/xAA2EAACAQMDAQYFAwMDBQAAAAABAgMABBEFEiExBhMiQVFhFHGBkaEHMlIjQsEVJNEzYrHh8P/EABoBAAMBAQEBAAAAAAAAAAAAAAMEBQYBAgD/xAArEQACAgICAQMDAwUBAAAAAAABAgADBBESITEFQVETImEUMnEGI0Kh0fD/2gAMAwEAAhEDEQA/ANZXq9Xq0cwU9nFeAJNMmcxW8soGSiFsfLmiugSWNxYnvtruR1880tdkLUQDHsTBfIDFTrUpqvAJpCNxwOadOdkjRjJ2nHI5+tPt4WbkjPyonIa5QPA8+HxGQxo0ywZy78gegojPaG02bwMHzHnQC+e4/wBSW6sFMuxNjhSBnBOCPvRQXl3fRp38RQr0BOTSYtd7PxKpxqasff8AlqN027lRp7O5iDNIWaGU9G8wAfI4/wDFP7/2OPKgHb6ZrHs1IxTJmlSIMf7cnOfx+ax2m6pPbDv47yQSp0QsSGHvnOaVsykxrOJGwZYwvR7vVMf6qsFK9aPv/wAnU1lQnBpWiRxkVWjgeS2inQECSNXx8wD/AJpFlkiPiBxVJdMNqZmbOVbFLB2Ik1uVORUasR1ogkiyp0qtPFtyQKIr76MFZWP3LIXGeRUdTDpTCvNewYArGU4CkUZ60pOOBXZwdTxwePx61BBpUEcmUMihue6EnhP0603VZZLLSL27iXdJDCzoCOM44P061zexvBKzT3EkjTt4hIT4t3uamZ+WtOgV3NR/T/o9ucHZbOAH+50DtDPe6VapPFdb4wwiEcq5K5zzu8+h4PSq1jctcWsxa+kRiuAQ5yc+nkKR7qHUOx0k2rSlEVDmUDJ3K2FI9TnA981Wj0HUZIIp9P7n4Z4VZCznc5I64I4zQ7FcgMvgwtQWkulutqdb+ZqdFigjsIIockbfET1J8/8A0KNxQxqvIFC+zVoJ7GKSCQMioMnzz5j70TumMS8UVWDABYg9bIxdx/Ep67plrrOmzWF0pMUg6qeVYdGHuKw9n+ncdvcE3mqyS2o6pFFsdh6FsnH2roNrumNWpLISL1odlVTN943GcfNyqkIobQMBWVzFo8Vrp9xIZLcDbHcOecA/tb78Yx+KsazPp9pYtfzzCO38mI5OegA6kmo7y0khc5XK+hGRWX/UuK9utAtbiFXeK0n3yheqqVI3Y9B+K7YrUoXrPU84zpmXrTkDWz2Zb07tFZ3cwgt1mWVztjWUBQ7eQznj61orhYBGqrIHmBIkCnIUiuM2N+0ypBBlyG3AIuSvv7D8D2rs8NvB3Aa3SNVk8WYgOT68UDFybbTuzrUpetelYmEoGN3v871KI64pStNlBjkqVcEA1Z3Md76lbypUXc2KtaPbRaojES92ASAQete+HaCZ45P3KfpQ1vR9hT4hbMO2oBnHRilF7orIqsjKVZWGQQRgisJq/Y3TbSG7v4Li7jhijeTuUKkDAOACRnHzzW2uHw200C7V6x8DaJp1nCLnUtQBihhxuwDwWI+px/wCa8PQlmuY3HMLKyKrONDED3nNY9avbrTktrq5zaxbStv+1Wx0HA9z1ruVtdW17pFtOi93HcW4KqP7VK9B8q55Y/pfBA0Hx2qSOAo72KKMLz5hXJ6fT7UVttF13Qp1FjO+oaPnLQPzLEPRfUfL7edNZL0WVqq9cY9dYLCQh+7zDeiHV9PPwq27SIPCsysArD354o1qkxg0+WTh5Ioi3zIFCou0unRWyGJ3eQ5AhA8QI9c9KrXury391BY2kEqPcZ3uxBCjHr/9j61GXgpJUwjG6xRyHUOaBfW0llvZzvI6+tFos7s9QRmgdh2f06zKODMzLg7Hc7CfXb/iic15tOFHNfIjne56utrAGpNed2R4ulQQRIc7PqKqXPeyRuzkqNpOfamaM17b2qQXQjMSAYZTy3HmMUQ7XSiLpxsJc9ale/sobRjJbW8URY+IxoFJ+1V7WO5t72O60+KMggiSNmwM/wAh5e1GrxRPGQKpQL3ecCjBVevjFS9ld/IHfUgv08QYgbupA8qhQ+HrVu4PeDNVMUzX+3UQuB5lvmDbWK80+dvhJUMLHIVsgr7e9WbzULqztjcTWq3CJ4pZo/CVHuv+akbrUk1qt7YT2rsQs0bJuHUZGKE+OqjkvmM151ljBLO1gew1K51OUtEFRTkiP0HuTRLszpy7rjUrthLfMzKGx/0x/wBvpkfjj1zkxpuqaVHbo8Esry5wI03LtBwDn3rY9kxIbOZJkKXBmIdD1XgYJ9sedIq7lvvPUs2VVKpFQHL8SySWnAPSjtuqxxAnFBp4nguQJFwaIT30VrpzXEmcLjgeZPAFNXkcQR4k3EUhyp8zA9tILiPtULiKHdFcwrtKjGWUc59/OpNE1cXep6dAZAMSqAOPXJHFbmO0ivbVp5VjcMhXYRkDOM/Xyofrmn29ro80WmWkETqVcLDGFOQRkjHnjP3pHjyO1lf6hRQr+8KlVkw0bbh6ilZYbaKS4uGCRRIXdm4CgDJP2oRo3aKKe1WHO+ZsAfyz8qn7RIdR0S+08Pse5gaNWz0JHH5oqs7DQgHrpSwcj0ZkNZ7etqNrNbaPavAhYHv2ILFQcnwgYGQMc+ta6S8im063uIJu9WSMEORgsfPjy5zxXFre21W0ujZPY3YmPh2pGx3c+RHGPeuj9kFln0OOF4pY3t5XSYSLjDElsfmlsNnN39zxLXrmPjLgKcXyPj4M0Ml4bXSLu9ZN/cQPJt/lgZx+K5Pba9fX9wbq6v5xI2SCjEAewA6CuzLDGto0cqqyOhV0PQgjBB/NcvuewIjv3FjqLJalv2PFuZR6A5wfqKLlU23HdfiJ+i52HhA/qgNn8bmh0DtSj6ZHI8TySzZSZ3BKjB256ccDp6mjssdm2xobtdpUEg84NQadYwafpkdlECYVXB38ls8kn1JNVyEi8MSKq+gAGKZoosUa5SPn51DuSE6317dTzU2wvUj1YwT/ALQqlc+ZPWn+VV5bS3uGUzpkjoynaR9acvRnTSyVhXJTaGcbEMa21tK8clqc4XDL7UDSe6sNUN3HC8scgUbkUkpjyNXWa1sxbRvlYZJNrOTkjj1NWJFjimaSyl763U43g5x88dKV4qyCpj2JR52JacqsfaZZmmnvohNOjRnHCuMMR6mqF4hntJbWViofBDfxIOQanOu6fbusF5dwxSkdHbn5kDp9aumGGeNZYmVkYZVlIIP/ADXUZAPpnucuruYjIUEbgzSI9QjAjnmiMK45Qnc30I4om8plkz5ZpY7RQeTU5gRBuriqieJ7ey67XP2k1vBCuXWKNXbqyoAT8yKHlYtSgaaFwFDlcHgnnrUWpaxHp0LSySbVXA+pOB+TTLNrJZ0mtACpUYkXIVz1LY6ck0Mcw/2wpNbVbtHXiXbeyKLjJ+9Q6hbywQtc2I/3KDkA43r5qR0PtVmS+CKOOaoTXjSNgUU1tZ5i4vqo1xiXmsRJY99cJ8IiqAe945oTpuqadeSMyXcZKjPiG049s1nf1J+KS30+VQxtxKwf0DEDbn7NWctCt9Jb2Bh3M0gUqDgnkentSduW+PYKkG5fwfRqPUcY5dzlT3oDWuv/AHzOoXepRwzwqq97GG/q4U9PKnXDwTTNJarsibkAioiscQ7qFAkY4AFOVeKpV1MPuYzKX5KMPp1r0Pf3jFPrSsPMU2nryKaMQEkjdWGyQBl/iRkH6VHqGl21/bSQsCneLt3RHYcfT/PFNIwcilkaSSCSNH2uykKfQ0C2sMpjWNeyONHU5ha299awG9vrSUQicxGSUEbnHUc9ePOtx2Evpm0+dQCYRN/T54HHOPx+aIzpb9pdPgttUtg6Wr+HbIy5boemOKv29nBbwpDbxrHEgAVFGABUvFw+Nn1Cepr/AFf1v6+J+lC/d0d/xEttVlhlukuLd5Cx/pMOgHp7UM7R9odTstPkmsNPZ9kbtJIzgiPjhuDz5nFGu5U+VNe3jKsHUMpBBU9CD6021A0dHzIVWYyupdAQJyG1uxcs8t3JLLM+TvY5Yt711TsxIb7QrW5lwJCpXI/uAJAP4rMSdgdLS63xXN1HAWz8OuCMemTzitXbyrbQRwQIEiiUIir0ApTExLa7GYnqW/W/WsTLxkqRex+PH4lmSEMa8sKryTUQuGqOS5YjFVOLHqZQum96lmFrae/FnPs/pgSEPyDzkcfMdaEiwsbW8nntbOGOeVmLyIvJJP4HypZoUmkEjKDIvAbocVOqivCUacs3fxCWZhakV1bHz35iIp604tSM2OlRnNMjuIk66n//2Q==">
            <a:hlinkClick r:id="rId3"/>
          </p:cNvPr>
          <p:cNvSpPr>
            <a:spLocks noChangeAspect="1" noChangeArrowheads="1"/>
          </p:cNvSpPr>
          <p:nvPr/>
        </p:nvSpPr>
        <p:spPr bwMode="auto">
          <a:xfrm>
            <a:off x="155575" y="-427038"/>
            <a:ext cx="1181100" cy="895351"/>
          </a:xfrm>
          <a:prstGeom prst="rect">
            <a:avLst/>
          </a:prstGeom>
          <a:noFill/>
        </p:spPr>
        <p:txBody>
          <a:bodyPr vert="horz" wrap="square" lIns="91440" tIns="45720" rIns="91440" bIns="45720" numCol="1" anchor="t" anchorCtr="0" compatLnSpc="1">
            <a:prstTxWarp prst="textNoShape">
              <a:avLst/>
            </a:prstTxWarp>
          </a:bodyPr>
          <a:lstStyle/>
          <a:p>
            <a:endParaRPr lang="nl-NL">
              <a:solidFill>
                <a:srgbClr val="FFFF00"/>
              </a:solidFill>
            </a:endParaRPr>
          </a:p>
        </p:txBody>
      </p:sp>
      <p:sp>
        <p:nvSpPr>
          <p:cNvPr id="46089" name="AutoShape 9" descr="data:image/jpg;base64,/9j/4AAQSkZJRgABAQAAAQABAAD/2wBDAAkGBwgHBgkIBwgKCgkLDRYPDQwMDRsUFRAWIB0iIiAdHx8kKDQsJCYxJx8fLT0tMTU3Ojo6Iys/RD84QzQ5Ojf/2wBDAQoKCg0MDRoPDxo3JR8lNzc3Nzc3Nzc3Nzc3Nzc3Nzc3Nzc3Nzc3Nzc3Nzc3Nzc3Nzc3Nzc3Nzc3Nzc3Nzc3Nzf/wAARCABeAHwDASIAAhEBAxEB/8QAGwAAAQUBAQAAAAAAAAAAAAAABQECAwQGBwD/xAA2EAACAQMDAQYFAwMDBQAAAAABAgMABBEFEiExBhMiQVFhFHGBkaEHMlIjQsEVJNEzYrHh8P/EABoBAAMBAQEBAAAAAAAAAAAAAAMEBQYBAgD/xAArEQACAgICAQMDAwUBAAAAAAABAgADBBESITEFQVETImEUMnEGI0Kh0fD/2gAMAwEAAhEDEQA/ANZXq9Xq0cwU9nFeAJNMmcxW8soGSiFsfLmiugSWNxYnvtruR1880tdkLUQDHsTBfIDFTrUpqvAJpCNxwOadOdkjRjJ2nHI5+tPt4WbkjPyonIa5QPA8+HxGQxo0ywZy78gegojPaG02bwMHzHnQC+e4/wBSW6sFMuxNjhSBnBOCPvRQXl3fRp38RQr0BOTSYtd7PxKpxqasff8AlqN027lRp7O5iDNIWaGU9G8wAfI4/wDFP7/2OPKgHb6ZrHs1IxTJmlSIMf7cnOfx+ax2m6pPbDv47yQSp0QsSGHvnOaVsykxrOJGwZYwvR7vVMf6qsFK9aPv/wAnU1lQnBpWiRxkVWjgeS2inQECSNXx8wD/AJpFlkiPiBxVJdMNqZmbOVbFLB2Ik1uVORUasR1ogkiyp0qtPFtyQKIr76MFZWP3LIXGeRUdTDpTCvNewYArGU4CkUZ60pOOBXZwdTxwePx61BBpUEcmUMihue6EnhP0603VZZLLSL27iXdJDCzoCOM44P061zexvBKzT3EkjTt4hIT4t3uamZ+WtOgV3NR/T/o9ucHZbOAH+50DtDPe6VapPFdb4wwiEcq5K5zzu8+h4PSq1jctcWsxa+kRiuAQ5yc+nkKR7qHUOx0k2rSlEVDmUDJ3K2FI9TnA981Wj0HUZIIp9P7n4Z4VZCznc5I64I4zQ7FcgMvgwtQWkulutqdb+ZqdFigjsIIockbfET1J8/8A0KNxQxqvIFC+zVoJ7GKSCQMioMnzz5j70TumMS8UVWDABYg9bIxdx/Ep67plrrOmzWF0pMUg6qeVYdGHuKw9n+ncdvcE3mqyS2o6pFFsdh6FsnH2roNrumNWpLISL1odlVTN943GcfNyqkIobQMBWVzFo8Vrp9xIZLcDbHcOecA/tb78Yx+KsazPp9pYtfzzCO38mI5OegA6kmo7y0khc5XK+hGRWX/UuK9utAtbiFXeK0n3yheqqVI3Y9B+K7YrUoXrPU84zpmXrTkDWz2Zb07tFZ3cwgt1mWVztjWUBQ7eQznj61orhYBGqrIHmBIkCnIUiuM2N+0ypBBlyG3AIuSvv7D8D2rs8NvB3Aa3SNVk8WYgOT68UDFybbTuzrUpetelYmEoGN3v871KI64pStNlBjkqVcEA1Z3Md76lbypUXc2KtaPbRaojES92ASAQete+HaCZ45P3KfpQ1vR9hT4hbMO2oBnHRilF7orIqsjKVZWGQQRgisJq/Y3TbSG7v4Li7jhijeTuUKkDAOACRnHzzW2uHw200C7V6x8DaJp1nCLnUtQBihhxuwDwWI+px/wCa8PQlmuY3HMLKyKrONDED3nNY9avbrTktrq5zaxbStv+1Wx0HA9z1ruVtdW17pFtOi93HcW4KqP7VK9B8q55Y/pfBA0Hx2qSOAo72KKMLz5hXJ6fT7UVttF13Qp1FjO+oaPnLQPzLEPRfUfL7edNZL0WVqq9cY9dYLCQh+7zDeiHV9PPwq27SIPCsysArD354o1qkxg0+WTh5Ioi3zIFCou0unRWyGJ3eQ5AhA8QI9c9KrXury391BY2kEqPcZ3uxBCjHr/9j61GXgpJUwjG6xRyHUOaBfW0llvZzvI6+tFos7s9QRmgdh2f06zKODMzLg7Hc7CfXb/iic15tOFHNfIjne56utrAGpNed2R4ulQQRIc7PqKqXPeyRuzkqNpOfamaM17b2qQXQjMSAYZTy3HmMUQ7XSiLpxsJc9ale/sobRjJbW8URY+IxoFJ+1V7WO5t72O60+KMggiSNmwM/wAh5e1GrxRPGQKpQL3ecCjBVevjFS9ld/IHfUgv08QYgbupA8qhQ+HrVu4PeDNVMUzX+3UQuB5lvmDbWK80+dvhJUMLHIVsgr7e9WbzULqztjcTWq3CJ4pZo/CVHuv+akbrUk1qt7YT2rsQs0bJuHUZGKE+OqjkvmM151ljBLO1gew1K51OUtEFRTkiP0HuTRLszpy7rjUrthLfMzKGx/0x/wBvpkfjj1zkxpuqaVHbo8Esry5wI03LtBwDn3rY9kxIbOZJkKXBmIdD1XgYJ9sedIq7lvvPUs2VVKpFQHL8SySWnAPSjtuqxxAnFBp4nguQJFwaIT30VrpzXEmcLjgeZPAFNXkcQR4k3EUhyp8zA9tILiPtULiKHdFcwrtKjGWUc59/OpNE1cXep6dAZAMSqAOPXJHFbmO0ivbVp5VjcMhXYRkDOM/Xyofrmn29ro80WmWkETqVcLDGFOQRkjHnjP3pHjyO1lf6hRQr+8KlVkw0bbh6ilZYbaKS4uGCRRIXdm4CgDJP2oRo3aKKe1WHO+ZsAfyz8qn7RIdR0S+08Pse5gaNWz0JHH5oqs7DQgHrpSwcj0ZkNZ7etqNrNbaPavAhYHv2ILFQcnwgYGQMc+ta6S8im063uIJu9WSMEORgsfPjy5zxXFre21W0ujZPY3YmPh2pGx3c+RHGPeuj9kFln0OOF4pY3t5XSYSLjDElsfmlsNnN39zxLXrmPjLgKcXyPj4M0Ml4bXSLu9ZN/cQPJt/lgZx+K5Pba9fX9wbq6v5xI2SCjEAewA6CuzLDGto0cqqyOhV0PQgjBB/NcvuewIjv3FjqLJalv2PFuZR6A5wfqKLlU23HdfiJ+i52HhA/qgNn8bmh0DtSj6ZHI8TySzZSZ3BKjB256ccDp6mjssdm2xobtdpUEg84NQadYwafpkdlECYVXB38ls8kn1JNVyEi8MSKq+gAGKZoosUa5SPn51DuSE6317dTzU2wvUj1YwT/ALQqlc+ZPWn+VV5bS3uGUzpkjoynaR9acvRnTSyVhXJTaGcbEMa21tK8clqc4XDL7UDSe6sNUN3HC8scgUbkUkpjyNXWa1sxbRvlYZJNrOTkjj1NWJFjimaSyl763U43g5x88dKV4qyCpj2JR52JacqsfaZZmmnvohNOjRnHCuMMR6mqF4hntJbWViofBDfxIOQanOu6fbusF5dwxSkdHbn5kDp9aumGGeNZYmVkYZVlIIP/ADXUZAPpnucuruYjIUEbgzSI9QjAjnmiMK45Qnc30I4om8plkz5ZpY7RQeTU5gRBuriqieJ7ey67XP2k1vBCuXWKNXbqyoAT8yKHlYtSgaaFwFDlcHgnnrUWpaxHp0LSySbVXA+pOB+TTLNrJZ0mtACpUYkXIVz1LY6ck0Mcw/2wpNbVbtHXiXbeyKLjJ+9Q6hbywQtc2I/3KDkA43r5qR0PtVmS+CKOOaoTXjSNgUU1tZ5i4vqo1xiXmsRJY99cJ8IiqAe945oTpuqadeSMyXcZKjPiG049s1nf1J+KS30+VQxtxKwf0DEDbn7NWctCt9Jb2Bh3M0gUqDgnkentSduW+PYKkG5fwfRqPUcY5dzlT3oDWuv/AHzOoXepRwzwqq97GG/q4U9PKnXDwTTNJarsibkAioiscQ7qFAkY4AFOVeKpV1MPuYzKX5KMPp1r0Pf3jFPrSsPMU2nryKaMQEkjdWGyQBl/iRkH6VHqGl21/bSQsCneLt3RHYcfT/PFNIwcilkaSSCSNH2uykKfQ0C2sMpjWNeyONHU5ha299awG9vrSUQicxGSUEbnHUc9ePOtx2Evpm0+dQCYRN/T54HHOPx+aIzpb9pdPgttUtg6Wr+HbIy5boemOKv29nBbwpDbxrHEgAVFGABUvFw+Nn1Cepr/AFf1v6+J+lC/d0d/xEttVlhlukuLd5Cx/pMOgHp7UM7R9odTstPkmsNPZ9kbtJIzgiPjhuDz5nFGu5U+VNe3jKsHUMpBBU9CD6021A0dHzIVWYyupdAQJyG1uxcs8t3JLLM+TvY5Yt711TsxIb7QrW5lwJCpXI/uAJAP4rMSdgdLS63xXN1HAWz8OuCMemTzitXbyrbQRwQIEiiUIir0ApTExLa7GYnqW/W/WsTLxkqRex+PH4lmSEMa8sKryTUQuGqOS5YjFVOLHqZQum96lmFrae/FnPs/pgSEPyDzkcfMdaEiwsbW8nntbOGOeVmLyIvJJP4HypZoUmkEjKDIvAbocVOqivCUacs3fxCWZhakV1bHz35iIp604tSM2OlRnNMjuIk66n//2Q==">
            <a:hlinkClick r:id="rId3"/>
          </p:cNvPr>
          <p:cNvSpPr>
            <a:spLocks noChangeAspect="1" noChangeArrowheads="1"/>
          </p:cNvSpPr>
          <p:nvPr/>
        </p:nvSpPr>
        <p:spPr bwMode="auto">
          <a:xfrm>
            <a:off x="155575" y="-427038"/>
            <a:ext cx="1181100" cy="895351"/>
          </a:xfrm>
          <a:prstGeom prst="rect">
            <a:avLst/>
          </a:prstGeom>
          <a:noFill/>
        </p:spPr>
        <p:txBody>
          <a:bodyPr vert="horz" wrap="square" lIns="91440" tIns="45720" rIns="91440" bIns="45720" numCol="1" anchor="t" anchorCtr="0" compatLnSpc="1">
            <a:prstTxWarp prst="textNoShape">
              <a:avLst/>
            </a:prstTxWarp>
          </a:bodyPr>
          <a:lstStyle/>
          <a:p>
            <a:endParaRPr lang="nl-NL">
              <a:solidFill>
                <a:srgbClr val="FFFF00"/>
              </a:solidFill>
            </a:endParaRPr>
          </a:p>
        </p:txBody>
      </p:sp>
      <p:sp>
        <p:nvSpPr>
          <p:cNvPr id="46091" name="AutoShape 11" descr="data:image/jpg;base64,/9j/4AAQSkZJRgABAQAAAQABAAD/2wBDAAkGBwgHBgkIBwgKCgkLDRYPDQwMDRsUFRAWIB0iIiAdHx8kKDQsJCYxJx8fLT0tMTU3Ojo6Iys/RD84QzQ5Ojf/2wBDAQoKCg0MDRoPDxo3JR8lNzc3Nzc3Nzc3Nzc3Nzc3Nzc3Nzc3Nzc3Nzc3Nzc3Nzc3Nzc3Nzc3Nzc3Nzc3Nzc3Nzf/wAARCABeAHwDASIAAhEBAxEB/8QAGwAAAQUBAQAAAAAAAAAAAAAABQECAwQGBwD/xAA2EAACAQMDAQYFAwMDBQAAAAABAgMABBEFEiExBhMiQVFhFHGBkaEHMlIjQsEVJNEzYrHh8P/EABoBAAMBAQEBAAAAAAAAAAAAAAMEBQYBAgD/xAArEQACAgICAQMDAwUBAAAAAAABAgADBBESITEFQVETImEUMnEGI0Kh0fD/2gAMAwEAAhEDEQA/ANZXq9Xq0cwU9nFeAJNMmcxW8soGSiFsfLmiugSWNxYnvtruR1880tdkLUQDHsTBfIDFTrUpqvAJpCNxwOadOdkjRjJ2nHI5+tPt4WbkjPyonIa5QPA8+HxGQxo0ywZy78gegojPaG02bwMHzHnQC+e4/wBSW6sFMuxNjhSBnBOCPvRQXl3fRp38RQr0BOTSYtd7PxKpxqasff8AlqN027lRp7O5iDNIWaGU9G8wAfI4/wDFP7/2OPKgHb6ZrHs1IxTJmlSIMf7cnOfx+ax2m6pPbDv47yQSp0QsSGHvnOaVsykxrOJGwZYwvR7vVMf6qsFK9aPv/wAnU1lQnBpWiRxkVWjgeS2inQECSNXx8wD/AJpFlkiPiBxVJdMNqZmbOVbFLB2Ik1uVORUasR1ogkiyp0qtPFtyQKIr76MFZWP3LIXGeRUdTDpTCvNewYArGU4CkUZ60pOOBXZwdTxwePx61BBpUEcmUMihue6EnhP0603VZZLLSL27iXdJDCzoCOM44P061zexvBKzT3EkjTt4hIT4t3uamZ+WtOgV3NR/T/o9ucHZbOAH+50DtDPe6VapPFdb4wwiEcq5K5zzu8+h4PSq1jctcWsxa+kRiuAQ5yc+nkKR7qHUOx0k2rSlEVDmUDJ3K2FI9TnA981Wj0HUZIIp9P7n4Z4VZCznc5I64I4zQ7FcgMvgwtQWkulutqdb+ZqdFigjsIIockbfET1J8/8A0KNxQxqvIFC+zVoJ7GKSCQMioMnzz5j70TumMS8UVWDABYg9bIxdx/Ep67plrrOmzWF0pMUg6qeVYdGHuKw9n+ncdvcE3mqyS2o6pFFsdh6FsnH2roNrumNWpLISL1odlVTN943GcfNyqkIobQMBWVzFo8Vrp9xIZLcDbHcOecA/tb78Yx+KsazPp9pYtfzzCO38mI5OegA6kmo7y0khc5XK+hGRWX/UuK9utAtbiFXeK0n3yheqqVI3Y9B+K7YrUoXrPU84zpmXrTkDWz2Zb07tFZ3cwgt1mWVztjWUBQ7eQznj61orhYBGqrIHmBIkCnIUiuM2N+0ypBBlyG3AIuSvv7D8D2rs8NvB3Aa3SNVk8WYgOT68UDFybbTuzrUpetelYmEoGN3v871KI64pStNlBjkqVcEA1Z3Md76lbypUXc2KtaPbRaojES92ASAQete+HaCZ45P3KfpQ1vR9hT4hbMO2oBnHRilF7orIqsjKVZWGQQRgisJq/Y3TbSG7v4Li7jhijeTuUKkDAOACRnHzzW2uHw200C7V6x8DaJp1nCLnUtQBihhxuwDwWI+px/wCa8PQlmuY3HMLKyKrONDED3nNY9avbrTktrq5zaxbStv+1Wx0HA9z1ruVtdW17pFtOi93HcW4KqP7VK9B8q55Y/pfBA0Hx2qSOAo72KKMLz5hXJ6fT7UVttF13Qp1FjO+oaPnLQPzLEPRfUfL7edNZL0WVqq9cY9dYLCQh+7zDeiHV9PPwq27SIPCsysArD354o1qkxg0+WTh5Ioi3zIFCou0unRWyGJ3eQ5AhA8QI9c9KrXury391BY2kEqPcZ3uxBCjHr/9j61GXgpJUwjG6xRyHUOaBfW0llvZzvI6+tFos7s9QRmgdh2f06zKODMzLg7Hc7CfXb/iic15tOFHNfIjne56utrAGpNed2R4ulQQRIc7PqKqXPeyRuzkqNpOfamaM17b2qQXQjMSAYZTy3HmMUQ7XSiLpxsJc9ale/sobRjJbW8URY+IxoFJ+1V7WO5t72O60+KMggiSNmwM/wAh5e1GrxRPGQKpQL3ecCjBVevjFS9ld/IHfUgv08QYgbupA8qhQ+HrVu4PeDNVMUzX+3UQuB5lvmDbWK80+dvhJUMLHIVsgr7e9WbzULqztjcTWq3CJ4pZo/CVHuv+akbrUk1qt7YT2rsQs0bJuHUZGKE+OqjkvmM151ljBLO1gew1K51OUtEFRTkiP0HuTRLszpy7rjUrthLfMzKGx/0x/wBvpkfjj1zkxpuqaVHbo8Esry5wI03LtBwDn3rY9kxIbOZJkKXBmIdD1XgYJ9sedIq7lvvPUs2VVKpFQHL8SySWnAPSjtuqxxAnFBp4nguQJFwaIT30VrpzXEmcLjgeZPAFNXkcQR4k3EUhyp8zA9tILiPtULiKHdFcwrtKjGWUc59/OpNE1cXep6dAZAMSqAOPXJHFbmO0ivbVp5VjcMhXYRkDOM/Xyofrmn29ro80WmWkETqVcLDGFOQRkjHnjP3pHjyO1lf6hRQr+8KlVkw0bbh6ilZYbaKS4uGCRRIXdm4CgDJP2oRo3aKKe1WHO+ZsAfyz8qn7RIdR0S+08Pse5gaNWz0JHH5oqs7DQgHrpSwcj0ZkNZ7etqNrNbaPavAhYHv2ILFQcnwgYGQMc+ta6S8im063uIJu9WSMEORgsfPjy5zxXFre21W0ujZPY3YmPh2pGx3c+RHGPeuj9kFln0OOF4pY3t5XSYSLjDElsfmlsNnN39zxLXrmPjLgKcXyPj4M0Ml4bXSLu9ZN/cQPJt/lgZx+K5Pba9fX9wbq6v5xI2SCjEAewA6CuzLDGto0cqqyOhV0PQgjBB/NcvuewIjv3FjqLJalv2PFuZR6A5wfqKLlU23HdfiJ+i52HhA/qgNn8bmh0DtSj6ZHI8TySzZSZ3BKjB256ccDp6mjssdm2xobtdpUEg84NQadYwafpkdlECYVXB38ls8kn1JNVyEi8MSKq+gAGKZoosUa5SPn51DuSE6317dTzU2wvUj1YwT/ALQqlc+ZPWn+VV5bS3uGUzpkjoynaR9acvRnTSyVhXJTaGcbEMa21tK8clqc4XDL7UDSe6sNUN3HC8scgUbkUkpjyNXWa1sxbRvlYZJNrOTkjj1NWJFjimaSyl763U43g5x88dKV4qyCpj2JR52JacqsfaZZmmnvohNOjRnHCuMMR6mqF4hntJbWViofBDfxIOQanOu6fbusF5dwxSkdHbn5kDp9aumGGeNZYmVkYZVlIIP/ADXUZAPpnucuruYjIUEbgzSI9QjAjnmiMK45Qnc30I4om8plkz5ZpY7RQeTU5gRBuriqieJ7ey67XP2k1vBCuXWKNXbqyoAT8yKHlYtSgaaFwFDlcHgnnrUWpaxHp0LSySbVXA+pOB+TTLNrJZ0mtACpUYkXIVz1LY6ck0Mcw/2wpNbVbtHXiXbeyKLjJ+9Q6hbywQtc2I/3KDkA43r5qR0PtVmS+CKOOaoTXjSNgUU1tZ5i4vqo1xiXmsRJY99cJ8IiqAe945oTpuqadeSMyXcZKjPiG049s1nf1J+KS30+VQxtxKwf0DEDbn7NWctCt9Jb2Bh3M0gUqDgnkentSduW+PYKkG5fwfRqPUcY5dzlT3oDWuv/AHzOoXepRwzwqq97GG/q4U9PKnXDwTTNJarsibkAioiscQ7qFAkY4AFOVeKpV1MPuYzKX5KMPp1r0Pf3jFPrSsPMU2nryKaMQEkjdWGyQBl/iRkH6VHqGl21/bSQsCneLt3RHYcfT/PFNIwcilkaSSCSNH2uykKfQ0C2sMpjWNeyONHU5ha299awG9vrSUQicxGSUEbnHUc9ePOtx2Evpm0+dQCYRN/T54HHOPx+aIzpb9pdPgttUtg6Wr+HbIy5boemOKv29nBbwpDbxrHEgAVFGABUvFw+Nn1Cepr/AFf1v6+J+lC/d0d/xEttVlhlukuLd5Cx/pMOgHp7UM7R9odTstPkmsNPZ9kbtJIzgiPjhuDz5nFGu5U+VNe3jKsHUMpBBU9CD6021A0dHzIVWYyupdAQJyG1uxcs8t3JLLM+TvY5Yt711TsxIb7QrW5lwJCpXI/uAJAP4rMSdgdLS63xXN1HAWz8OuCMemTzitXbyrbQRwQIEiiUIir0ApTExLa7GYnqW/W/WsTLxkqRex+PH4lmSEMa8sKryTUQuGqOS5YjFVOLHqZQum96lmFrae/FnPs/pgSEPyDzkcfMdaEiwsbW8nntbOGOeVmLyIvJJP4HypZoUmkEjKDIvAbocVOqivCUacs3fxCWZhakV1bHz35iIp604tSM2OlRnNMjuIk66n//2Q==">
            <a:hlinkClick r:id="rId3"/>
          </p:cNvPr>
          <p:cNvSpPr>
            <a:spLocks noChangeAspect="1" noChangeArrowheads="1"/>
          </p:cNvSpPr>
          <p:nvPr/>
        </p:nvSpPr>
        <p:spPr bwMode="auto">
          <a:xfrm>
            <a:off x="155575" y="-427038"/>
            <a:ext cx="1181100" cy="895351"/>
          </a:xfrm>
          <a:prstGeom prst="rect">
            <a:avLst/>
          </a:prstGeom>
          <a:noFill/>
        </p:spPr>
        <p:txBody>
          <a:bodyPr vert="horz" wrap="square" lIns="91440" tIns="45720" rIns="91440" bIns="45720" numCol="1" anchor="t" anchorCtr="0" compatLnSpc="1">
            <a:prstTxWarp prst="textNoShape">
              <a:avLst/>
            </a:prstTxWarp>
          </a:bodyPr>
          <a:lstStyle/>
          <a:p>
            <a:endParaRPr lang="nl-NL">
              <a:solidFill>
                <a:srgbClr val="FFFF00"/>
              </a:solidFill>
            </a:endParaRPr>
          </a:p>
        </p:txBody>
      </p:sp>
      <p:sp>
        <p:nvSpPr>
          <p:cNvPr id="10" name="TextBox 9"/>
          <p:cNvSpPr txBox="1"/>
          <p:nvPr/>
        </p:nvSpPr>
        <p:spPr>
          <a:xfrm>
            <a:off x="641445" y="1978925"/>
            <a:ext cx="290464" cy="369332"/>
          </a:xfrm>
          <a:prstGeom prst="rect">
            <a:avLst/>
          </a:prstGeom>
          <a:noFill/>
        </p:spPr>
        <p:txBody>
          <a:bodyPr wrap="none" rtlCol="0">
            <a:spAutoFit/>
          </a:bodyPr>
          <a:lstStyle/>
          <a:p>
            <a:r>
              <a:rPr lang="nl-NL" dirty="0">
                <a:solidFill>
                  <a:srgbClr val="FFFF00"/>
                </a:solidFill>
              </a:rPr>
              <a:t>  </a:t>
            </a:r>
          </a:p>
        </p:txBody>
      </p:sp>
      <p:sp>
        <p:nvSpPr>
          <p:cNvPr id="26" name="TextBox 25"/>
          <p:cNvSpPr txBox="1"/>
          <p:nvPr/>
        </p:nvSpPr>
        <p:spPr>
          <a:xfrm>
            <a:off x="450373" y="1787851"/>
            <a:ext cx="8115620" cy="4832092"/>
          </a:xfrm>
          <a:prstGeom prst="rect">
            <a:avLst/>
          </a:prstGeom>
          <a:noFill/>
        </p:spPr>
        <p:txBody>
          <a:bodyPr wrap="none" rtlCol="0">
            <a:spAutoFit/>
          </a:bodyPr>
          <a:lstStyle/>
          <a:p>
            <a:pPr marL="342900" indent="-342900">
              <a:buFont typeface="+mj-lt"/>
              <a:buAutoNum type="arabicParenR"/>
            </a:pPr>
            <a:r>
              <a:rPr lang="nl-NL" sz="2800" dirty="0">
                <a:solidFill>
                  <a:srgbClr val="FFFF00"/>
                </a:solidFill>
              </a:rPr>
              <a:t>Hoofdprocessen (Globaal procesniveau).</a:t>
            </a:r>
          </a:p>
          <a:p>
            <a:pPr marL="342900" indent="-342900"/>
            <a:r>
              <a:rPr lang="nl-NL" sz="2800" dirty="0">
                <a:solidFill>
                  <a:srgbClr val="FFFF00"/>
                </a:solidFill>
              </a:rPr>
              <a:t>	verwijzen naar de hoofdfuncties van een organisatie</a:t>
            </a:r>
          </a:p>
          <a:p>
            <a:pPr marL="342900" indent="-342900"/>
            <a:r>
              <a:rPr lang="nl-NL" sz="2800" dirty="0">
                <a:solidFill>
                  <a:srgbClr val="FFFF00"/>
                </a:solidFill>
              </a:rPr>
              <a:t>	(b.v. inkoop, productie en verkoop).</a:t>
            </a:r>
          </a:p>
          <a:p>
            <a:pPr marL="342900" indent="-342900"/>
            <a:endParaRPr lang="nl-NL" sz="2800" dirty="0">
              <a:solidFill>
                <a:srgbClr val="FFFF00"/>
              </a:solidFill>
            </a:endParaRPr>
          </a:p>
          <a:p>
            <a:pPr marL="342900" indent="-342900"/>
            <a:r>
              <a:rPr lang="nl-NL" sz="2800" dirty="0">
                <a:solidFill>
                  <a:srgbClr val="FFFF00"/>
                </a:solidFill>
              </a:rPr>
              <a:t>2) (Deel)processen (Detail procesniveau).</a:t>
            </a:r>
          </a:p>
          <a:p>
            <a:pPr marL="342900" indent="-342900"/>
            <a:r>
              <a:rPr lang="nl-NL" sz="2800" dirty="0">
                <a:solidFill>
                  <a:srgbClr val="FFFF00"/>
                </a:solidFill>
              </a:rPr>
              <a:t>	Concretere beschrijving van de deelfuncties, invoer</a:t>
            </a:r>
          </a:p>
          <a:p>
            <a:pPr marL="342900" indent="-342900"/>
            <a:r>
              <a:rPr lang="nl-NL" sz="2800" dirty="0">
                <a:solidFill>
                  <a:srgbClr val="FFFF00"/>
                </a:solidFill>
              </a:rPr>
              <a:t>	en resultaat. Bij complexe procesen wordt dit nog</a:t>
            </a:r>
          </a:p>
          <a:p>
            <a:pPr marL="342900" indent="-342900"/>
            <a:r>
              <a:rPr lang="nl-NL" sz="2800" dirty="0">
                <a:solidFill>
                  <a:srgbClr val="FFFF00"/>
                </a:solidFill>
              </a:rPr>
              <a:t>	onderverdeeld in deel- of subprocessen.</a:t>
            </a:r>
          </a:p>
          <a:p>
            <a:pPr marL="342900" indent="-342900"/>
            <a:endParaRPr lang="nl-NL" sz="2800" dirty="0">
              <a:solidFill>
                <a:srgbClr val="FFFF00"/>
              </a:solidFill>
            </a:endParaRPr>
          </a:p>
          <a:p>
            <a:pPr marL="342900" indent="-342900"/>
            <a:r>
              <a:rPr lang="nl-NL" sz="2800" dirty="0">
                <a:solidFill>
                  <a:srgbClr val="FFFF00"/>
                </a:solidFill>
              </a:rPr>
              <a:t>3) Aktiviteiten (Handelingsniveau).</a:t>
            </a:r>
          </a:p>
          <a:p>
            <a:pPr marL="342900" indent="-342900"/>
            <a:r>
              <a:rPr lang="nl-NL" sz="2800" dirty="0">
                <a:solidFill>
                  <a:srgbClr val="FFFF00"/>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06398"/>
            <a:ext cx="8229600" cy="1143000"/>
          </a:xfrm>
          <a:ln>
            <a:noFill/>
          </a:ln>
        </p:spPr>
        <p:txBody>
          <a:bodyPr>
            <a:normAutofit fontScale="90000"/>
          </a:bodyPr>
          <a:lstStyle/>
          <a:p>
            <a:pPr algn="l"/>
            <a:r>
              <a:rPr lang="nl-NL" dirty="0">
                <a:solidFill>
                  <a:srgbClr val="FFFF00"/>
                </a:solidFill>
              </a:rPr>
              <a:t>Processen............................voorbeeld</a:t>
            </a:r>
            <a:br>
              <a:rPr lang="nl-NL" dirty="0">
                <a:solidFill>
                  <a:srgbClr val="FFFF00"/>
                </a:solidFill>
              </a:rPr>
            </a:br>
            <a:endParaRPr lang="nl-NL" sz="3600" dirty="0">
              <a:solidFill>
                <a:srgbClr val="FFFF00"/>
              </a:solidFill>
            </a:endParaRPr>
          </a:p>
        </p:txBody>
      </p:sp>
      <p:pic>
        <p:nvPicPr>
          <p:cNvPr id="8" name="Picture 7" descr="proces bakkerij.jpg"/>
          <p:cNvPicPr>
            <a:picLocks noChangeAspect="1"/>
          </p:cNvPicPr>
          <p:nvPr/>
        </p:nvPicPr>
        <p:blipFill>
          <a:blip r:embed="rId3" cstate="print"/>
          <a:stretch>
            <a:fillRect/>
          </a:stretch>
        </p:blipFill>
        <p:spPr>
          <a:xfrm>
            <a:off x="1296544" y="1562171"/>
            <a:ext cx="6387152" cy="4903879"/>
          </a:xfrm>
          <a:prstGeom prst="rect">
            <a:avLst/>
          </a:prstGeom>
          <a:solidFill>
            <a:schemeClr val="bg1"/>
          </a:solidFill>
          <a:ln>
            <a:solidFill>
              <a:srgbClr val="FFFF00"/>
            </a:solid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ln>
            <a:noFill/>
          </a:ln>
        </p:spPr>
        <p:txBody>
          <a:bodyPr>
            <a:normAutofit/>
          </a:bodyPr>
          <a:lstStyle/>
          <a:p>
            <a:pPr algn="l"/>
            <a:r>
              <a:rPr lang="nl-NL" dirty="0">
                <a:solidFill>
                  <a:srgbClr val="FFFF00"/>
                </a:solidFill>
              </a:rPr>
              <a:t>Soorten van processen</a:t>
            </a:r>
            <a:endParaRPr lang="nl-NL" sz="2000" dirty="0">
              <a:solidFill>
                <a:srgbClr val="FFFF00"/>
              </a:solidFill>
            </a:endParaRPr>
          </a:p>
        </p:txBody>
      </p:sp>
      <p:pic>
        <p:nvPicPr>
          <p:cNvPr id="157698" name="Picture 2" descr="038_proces_soorten">
            <a:hlinkClick r:id="rId3"/>
          </p:cNvPr>
          <p:cNvPicPr>
            <a:picLocks noChangeAspect="1" noChangeArrowheads="1"/>
          </p:cNvPicPr>
          <p:nvPr/>
        </p:nvPicPr>
        <p:blipFill>
          <a:blip r:embed="rId4" cstate="print"/>
          <a:srcRect/>
          <a:stretch>
            <a:fillRect/>
          </a:stretch>
        </p:blipFill>
        <p:spPr bwMode="auto">
          <a:xfrm>
            <a:off x="549275" y="1755174"/>
            <a:ext cx="7305675" cy="4305300"/>
          </a:xfrm>
          <a:prstGeom prst="rect">
            <a:avLst/>
          </a:prstGeom>
          <a:solidFill>
            <a:schemeClr val="bg1"/>
          </a:solidFill>
          <a:ln w="9525">
            <a:solidFill>
              <a:srgbClr val="FFFF00"/>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a:solidFill>
                  <a:srgbClr val="FFFF00"/>
                </a:solidFill>
              </a:rPr>
              <a:t>Kwaliteitsmanagement............les2</a:t>
            </a:r>
            <a:endParaRPr lang="nl-NL" sz="2000" dirty="0">
              <a:solidFill>
                <a:srgbClr val="FFFF00"/>
              </a:solidFill>
            </a:endParaRPr>
          </a:p>
        </p:txBody>
      </p:sp>
      <p:sp>
        <p:nvSpPr>
          <p:cNvPr id="3" name="TextBox 2"/>
          <p:cNvSpPr txBox="1"/>
          <p:nvPr/>
        </p:nvSpPr>
        <p:spPr>
          <a:xfrm>
            <a:off x="450373" y="1555836"/>
            <a:ext cx="4106124" cy="4616648"/>
          </a:xfrm>
          <a:prstGeom prst="rect">
            <a:avLst/>
          </a:prstGeom>
          <a:noFill/>
        </p:spPr>
        <p:txBody>
          <a:bodyPr wrap="none" rtlCol="0">
            <a:spAutoFit/>
          </a:bodyPr>
          <a:lstStyle/>
          <a:p>
            <a:pPr>
              <a:lnSpc>
                <a:spcPct val="150000"/>
              </a:lnSpc>
            </a:pPr>
            <a:r>
              <a:rPr lang="nl-NL" sz="2800" dirty="0">
                <a:solidFill>
                  <a:srgbClr val="FFFF00"/>
                </a:solidFill>
              </a:rPr>
              <a:t>Onderwerpen</a:t>
            </a:r>
          </a:p>
          <a:p>
            <a:pPr>
              <a:lnSpc>
                <a:spcPct val="150000"/>
              </a:lnSpc>
              <a:buFont typeface="Wingdings" pitchFamily="2" charset="2"/>
              <a:buChar char="q"/>
            </a:pPr>
            <a:r>
              <a:rPr lang="nl-NL" sz="2800" dirty="0">
                <a:solidFill>
                  <a:srgbClr val="FFFF00"/>
                </a:solidFill>
              </a:rPr>
              <a:t> Eindopdracht.</a:t>
            </a:r>
          </a:p>
          <a:p>
            <a:pPr>
              <a:lnSpc>
                <a:spcPct val="150000"/>
              </a:lnSpc>
              <a:buFont typeface="Wingdings" pitchFamily="2" charset="2"/>
              <a:buChar char="q"/>
            </a:pPr>
            <a:r>
              <a:rPr lang="nl-NL" sz="2800" dirty="0">
                <a:solidFill>
                  <a:srgbClr val="FFFF00"/>
                </a:solidFill>
              </a:rPr>
              <a:t> Herhaling les 1.</a:t>
            </a:r>
          </a:p>
          <a:p>
            <a:pPr>
              <a:lnSpc>
                <a:spcPct val="150000"/>
              </a:lnSpc>
              <a:buFont typeface="Wingdings" pitchFamily="2" charset="2"/>
              <a:buChar char="q"/>
            </a:pPr>
            <a:r>
              <a:rPr lang="nl-NL" sz="2800" dirty="0">
                <a:solidFill>
                  <a:srgbClr val="FFFF00"/>
                </a:solidFill>
              </a:rPr>
              <a:t> INK model (processen).</a:t>
            </a:r>
          </a:p>
          <a:p>
            <a:pPr>
              <a:lnSpc>
                <a:spcPct val="150000"/>
              </a:lnSpc>
              <a:buFont typeface="Wingdings" pitchFamily="2" charset="2"/>
              <a:buChar char="q"/>
            </a:pPr>
            <a:r>
              <a:rPr lang="nl-NL" sz="2800" dirty="0">
                <a:solidFill>
                  <a:srgbClr val="FFFF00"/>
                </a:solidFill>
              </a:rPr>
              <a:t> PDCA &amp; IMWR cyclus.</a:t>
            </a:r>
          </a:p>
          <a:p>
            <a:pPr>
              <a:lnSpc>
                <a:spcPct val="150000"/>
              </a:lnSpc>
              <a:buFont typeface="Wingdings" pitchFamily="2" charset="2"/>
              <a:buChar char="q"/>
            </a:pPr>
            <a:r>
              <a:rPr lang="nl-NL" sz="2800" dirty="0">
                <a:solidFill>
                  <a:srgbClr val="FFFF00"/>
                </a:solidFill>
              </a:rPr>
              <a:t> Processen.</a:t>
            </a:r>
          </a:p>
          <a:p>
            <a:pPr>
              <a:lnSpc>
                <a:spcPct val="150000"/>
              </a:lnSpc>
              <a:buFont typeface="Wingdings" pitchFamily="2" charset="2"/>
              <a:buChar char="q"/>
            </a:pPr>
            <a:r>
              <a:rPr lang="nl-NL" sz="2800" dirty="0">
                <a:solidFill>
                  <a:srgbClr val="FFFF00"/>
                </a:solidFill>
              </a:rPr>
              <a:t> Opdracht.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Processen.............</a:t>
            </a:r>
            <a:r>
              <a:rPr lang="nl-NL" sz="3200" dirty="0">
                <a:solidFill>
                  <a:srgbClr val="FFFF00"/>
                </a:solidFill>
              </a:rPr>
              <a:t>terug naar de eenvoud</a:t>
            </a:r>
          </a:p>
        </p:txBody>
      </p:sp>
      <p:pic>
        <p:nvPicPr>
          <p:cNvPr id="101377" name="Picture 1" descr="030_procesidef0">
            <a:hlinkClick r:id="rId3"/>
          </p:cNvPr>
          <p:cNvPicPr>
            <a:picLocks noChangeAspect="1" noChangeArrowheads="1"/>
          </p:cNvPicPr>
          <p:nvPr/>
        </p:nvPicPr>
        <p:blipFill>
          <a:blip r:embed="rId4" cstate="print"/>
          <a:srcRect/>
          <a:stretch>
            <a:fillRect/>
          </a:stretch>
        </p:blipFill>
        <p:spPr bwMode="auto">
          <a:xfrm>
            <a:off x="590219" y="1686934"/>
            <a:ext cx="5981700" cy="4581525"/>
          </a:xfrm>
          <a:prstGeom prst="rect">
            <a:avLst/>
          </a:prstGeom>
          <a:solidFill>
            <a:schemeClr val="bg1"/>
          </a:solid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59817" y="3316406"/>
            <a:ext cx="2169994" cy="200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4" name="Rectangle 3"/>
          <p:cNvSpPr/>
          <p:nvPr/>
        </p:nvSpPr>
        <p:spPr>
          <a:xfrm>
            <a:off x="1774217" y="5377219"/>
            <a:ext cx="2975212" cy="1105468"/>
          </a:xfrm>
          <a:prstGeom prst="rect">
            <a:avLst/>
          </a:prstGeom>
          <a:solidFill>
            <a:schemeClr val="bg1"/>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 name="Title 1"/>
          <p:cNvSpPr>
            <a:spLocks noGrp="1"/>
          </p:cNvSpPr>
          <p:nvPr>
            <p:ph type="title"/>
          </p:nvPr>
        </p:nvSpPr>
        <p:spPr/>
        <p:txBody>
          <a:bodyPr/>
          <a:lstStyle/>
          <a:p>
            <a:pPr algn="l"/>
            <a:r>
              <a:rPr lang="nl-NL" dirty="0">
                <a:solidFill>
                  <a:srgbClr val="FFFF00"/>
                </a:solidFill>
              </a:rPr>
              <a:t>Processen.............</a:t>
            </a:r>
            <a:r>
              <a:rPr lang="nl-NL" sz="3200" dirty="0">
                <a:solidFill>
                  <a:srgbClr val="FFFF00"/>
                </a:solidFill>
              </a:rPr>
              <a:t>terug naar de eenvoud</a:t>
            </a:r>
          </a:p>
        </p:txBody>
      </p:sp>
      <p:pic>
        <p:nvPicPr>
          <p:cNvPr id="101377" name="Picture 1" descr="030_procesidef0">
            <a:hlinkClick r:id="rId3"/>
          </p:cNvPr>
          <p:cNvPicPr>
            <a:picLocks noChangeAspect="1" noChangeArrowheads="1"/>
          </p:cNvPicPr>
          <p:nvPr/>
        </p:nvPicPr>
        <p:blipFill>
          <a:blip r:embed="rId4" cstate="print"/>
          <a:srcRect/>
          <a:stretch>
            <a:fillRect/>
          </a:stretch>
        </p:blipFill>
        <p:spPr bwMode="auto">
          <a:xfrm>
            <a:off x="986014" y="3534770"/>
            <a:ext cx="3693871" cy="2829223"/>
          </a:xfrm>
          <a:prstGeom prst="rect">
            <a:avLst/>
          </a:prstGeom>
          <a:solidFill>
            <a:schemeClr val="bg1"/>
          </a:solidFill>
          <a:ln w="9525">
            <a:noFill/>
            <a:miter lim="800000"/>
            <a:headEnd/>
            <a:tailEnd/>
          </a:ln>
        </p:spPr>
      </p:pic>
      <p:sp>
        <p:nvSpPr>
          <p:cNvPr id="5" name="Rectangle 4"/>
          <p:cNvSpPr/>
          <p:nvPr/>
        </p:nvSpPr>
        <p:spPr>
          <a:xfrm>
            <a:off x="3152641" y="4012442"/>
            <a:ext cx="1801505" cy="151490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TextBox 6"/>
          <p:cNvSpPr txBox="1"/>
          <p:nvPr/>
        </p:nvSpPr>
        <p:spPr>
          <a:xfrm>
            <a:off x="1064535" y="5909474"/>
            <a:ext cx="804516" cy="369332"/>
          </a:xfrm>
          <a:prstGeom prst="rect">
            <a:avLst/>
          </a:prstGeom>
          <a:noFill/>
        </p:spPr>
        <p:txBody>
          <a:bodyPr wrap="none" rtlCol="0">
            <a:spAutoFit/>
          </a:bodyPr>
          <a:lstStyle/>
          <a:p>
            <a:r>
              <a:rPr lang="nl-NL" dirty="0"/>
              <a:t>Proces</a:t>
            </a:r>
          </a:p>
        </p:txBody>
      </p:sp>
      <p:sp>
        <p:nvSpPr>
          <p:cNvPr id="8" name="TextBox 7"/>
          <p:cNvSpPr txBox="1"/>
          <p:nvPr/>
        </p:nvSpPr>
        <p:spPr>
          <a:xfrm>
            <a:off x="3400573" y="3891881"/>
            <a:ext cx="1157176" cy="369332"/>
          </a:xfrm>
          <a:prstGeom prst="rect">
            <a:avLst/>
          </a:prstGeom>
          <a:noFill/>
        </p:spPr>
        <p:txBody>
          <a:bodyPr wrap="none" rtlCol="0">
            <a:spAutoFit/>
          </a:bodyPr>
          <a:lstStyle/>
          <a:p>
            <a:r>
              <a:rPr lang="nl-NL" dirty="0"/>
              <a:t>Subproces</a:t>
            </a:r>
          </a:p>
        </p:txBody>
      </p:sp>
      <p:sp>
        <p:nvSpPr>
          <p:cNvPr id="9" name="Rectangle 8"/>
          <p:cNvSpPr/>
          <p:nvPr/>
        </p:nvSpPr>
        <p:spPr>
          <a:xfrm>
            <a:off x="4724409" y="2265528"/>
            <a:ext cx="3546134" cy="2538484"/>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0" name="TextBox 9"/>
          <p:cNvSpPr txBox="1"/>
          <p:nvPr/>
        </p:nvSpPr>
        <p:spPr>
          <a:xfrm>
            <a:off x="5008728" y="3179929"/>
            <a:ext cx="1591590" cy="369332"/>
          </a:xfrm>
          <a:prstGeom prst="rect">
            <a:avLst/>
          </a:prstGeom>
          <a:noFill/>
        </p:spPr>
        <p:txBody>
          <a:bodyPr wrap="none" rtlCol="0">
            <a:spAutoFit/>
          </a:bodyPr>
          <a:lstStyle/>
          <a:p>
            <a:r>
              <a:rPr lang="nl-NL" dirty="0"/>
              <a:t>Stroomschema</a:t>
            </a:r>
          </a:p>
        </p:txBody>
      </p:sp>
      <p:sp>
        <p:nvSpPr>
          <p:cNvPr id="11" name="TextBox 10"/>
          <p:cNvSpPr txBox="1"/>
          <p:nvPr/>
        </p:nvSpPr>
        <p:spPr>
          <a:xfrm>
            <a:off x="4954138" y="2374710"/>
            <a:ext cx="3144835" cy="646331"/>
          </a:xfrm>
          <a:prstGeom prst="rect">
            <a:avLst/>
          </a:prstGeom>
          <a:noFill/>
        </p:spPr>
        <p:txBody>
          <a:bodyPr wrap="none" rtlCol="0">
            <a:spAutoFit/>
          </a:bodyPr>
          <a:lstStyle/>
          <a:p>
            <a:r>
              <a:rPr lang="nl-NL" dirty="0"/>
              <a:t>Schematisch verloop van detail </a:t>
            </a:r>
          </a:p>
          <a:p>
            <a:r>
              <a:rPr lang="nl-NL" dirty="0"/>
              <a:t>aktiviteiten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Processen...................</a:t>
            </a:r>
            <a:r>
              <a:rPr lang="nl-NL" sz="3200" dirty="0">
                <a:solidFill>
                  <a:srgbClr val="FFFF00"/>
                </a:solidFill>
              </a:rPr>
              <a:t>Stroomschema’s</a:t>
            </a:r>
          </a:p>
        </p:txBody>
      </p:sp>
      <p:pic>
        <p:nvPicPr>
          <p:cNvPr id="158722" name="Picture 2" descr="031_procesflow">
            <a:hlinkClick r:id="rId3"/>
          </p:cNvPr>
          <p:cNvPicPr>
            <a:picLocks noChangeAspect="1" noChangeArrowheads="1"/>
          </p:cNvPicPr>
          <p:nvPr/>
        </p:nvPicPr>
        <p:blipFill>
          <a:blip r:embed="rId4" cstate="print"/>
          <a:srcRect/>
          <a:stretch>
            <a:fillRect/>
          </a:stretch>
        </p:blipFill>
        <p:spPr bwMode="auto">
          <a:xfrm>
            <a:off x="549275" y="1483833"/>
            <a:ext cx="6233662" cy="4783061"/>
          </a:xfrm>
          <a:prstGeom prst="rect">
            <a:avLst/>
          </a:prstGeom>
          <a:solidFill>
            <a:schemeClr val="bg1"/>
          </a:solid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Processen..........................</a:t>
            </a:r>
            <a:r>
              <a:rPr lang="nl-NL" sz="3200" dirty="0">
                <a:solidFill>
                  <a:srgbClr val="FFFF00"/>
                </a:solidFill>
              </a:rPr>
              <a:t>RASCI tabel</a:t>
            </a:r>
          </a:p>
        </p:txBody>
      </p:sp>
      <p:pic>
        <p:nvPicPr>
          <p:cNvPr id="159746" name="Picture 2" descr="032_procesontwerp">
            <a:hlinkClick r:id="rId4"/>
          </p:cNvPr>
          <p:cNvPicPr>
            <a:picLocks noChangeAspect="1" noChangeArrowheads="1"/>
          </p:cNvPicPr>
          <p:nvPr/>
        </p:nvPicPr>
        <p:blipFill>
          <a:blip r:embed="rId5" cstate="print"/>
          <a:srcRect/>
          <a:stretch>
            <a:fillRect/>
          </a:stretch>
        </p:blipFill>
        <p:spPr bwMode="auto">
          <a:xfrm>
            <a:off x="385499" y="2178076"/>
            <a:ext cx="6943346" cy="4368476"/>
          </a:xfrm>
          <a:prstGeom prst="rect">
            <a:avLst/>
          </a:prstGeom>
          <a:solidFill>
            <a:schemeClr val="bg1"/>
          </a:solidFill>
          <a:ln w="9525">
            <a:noFill/>
            <a:miter lim="800000"/>
            <a:headEnd/>
            <a:tailEnd/>
          </a:ln>
        </p:spPr>
      </p:pic>
      <p:sp>
        <p:nvSpPr>
          <p:cNvPr id="5" name="TextBox 4"/>
          <p:cNvSpPr txBox="1"/>
          <p:nvPr/>
        </p:nvSpPr>
        <p:spPr>
          <a:xfrm>
            <a:off x="7274258" y="2961571"/>
            <a:ext cx="1464119" cy="1323439"/>
          </a:xfrm>
          <a:prstGeom prst="rect">
            <a:avLst/>
          </a:prstGeom>
          <a:noFill/>
        </p:spPr>
        <p:txBody>
          <a:bodyPr wrap="none" rtlCol="0">
            <a:spAutoFit/>
          </a:bodyPr>
          <a:lstStyle/>
          <a:p>
            <a:r>
              <a:rPr lang="nl-NL" sz="1600" dirty="0">
                <a:solidFill>
                  <a:srgbClr val="FFFF00"/>
                </a:solidFill>
              </a:rPr>
              <a:t>R=responsable</a:t>
            </a:r>
          </a:p>
          <a:p>
            <a:r>
              <a:rPr lang="nl-NL" sz="1600" dirty="0">
                <a:solidFill>
                  <a:srgbClr val="FFFF00"/>
                </a:solidFill>
              </a:rPr>
              <a:t>C=consulted</a:t>
            </a:r>
          </a:p>
          <a:p>
            <a:r>
              <a:rPr lang="nl-NL" sz="1600" dirty="0">
                <a:solidFill>
                  <a:srgbClr val="FFFF00"/>
                </a:solidFill>
              </a:rPr>
              <a:t>A= accountable</a:t>
            </a:r>
          </a:p>
          <a:p>
            <a:r>
              <a:rPr lang="nl-NL" sz="1600" dirty="0">
                <a:solidFill>
                  <a:srgbClr val="FFFF00"/>
                </a:solidFill>
              </a:rPr>
              <a:t>I=informed</a:t>
            </a:r>
          </a:p>
          <a:p>
            <a:r>
              <a:rPr lang="nl-NL" sz="1600" dirty="0">
                <a:solidFill>
                  <a:srgbClr val="FFFF00"/>
                </a:solidFill>
              </a:rPr>
              <a:t>S=supportive</a:t>
            </a:r>
          </a:p>
        </p:txBody>
      </p:sp>
      <p:sp>
        <p:nvSpPr>
          <p:cNvPr id="6" name="TextBox 5"/>
          <p:cNvSpPr txBox="1"/>
          <p:nvPr/>
        </p:nvSpPr>
        <p:spPr>
          <a:xfrm rot="16200000">
            <a:off x="3089839" y="2814938"/>
            <a:ext cx="1295419" cy="307777"/>
          </a:xfrm>
          <a:prstGeom prst="rect">
            <a:avLst/>
          </a:prstGeom>
          <a:noFill/>
        </p:spPr>
        <p:txBody>
          <a:bodyPr wrap="none" rtlCol="0">
            <a:spAutoFit/>
          </a:bodyPr>
          <a:lstStyle/>
          <a:p>
            <a:r>
              <a:rPr lang="nl-NL" sz="1400" dirty="0">
                <a:solidFill>
                  <a:srgbClr val="FFFF00"/>
                </a:solidFill>
              </a:rPr>
              <a:t>(Medewerkers)</a:t>
            </a:r>
          </a:p>
        </p:txBody>
      </p:sp>
      <p:sp>
        <p:nvSpPr>
          <p:cNvPr id="7" name="TextBox 6"/>
          <p:cNvSpPr txBox="1"/>
          <p:nvPr/>
        </p:nvSpPr>
        <p:spPr>
          <a:xfrm>
            <a:off x="477672" y="1351122"/>
            <a:ext cx="7239098" cy="830997"/>
          </a:xfrm>
          <a:prstGeom prst="rect">
            <a:avLst/>
          </a:prstGeom>
          <a:noFill/>
        </p:spPr>
        <p:txBody>
          <a:bodyPr wrap="none" rtlCol="0">
            <a:spAutoFit/>
          </a:bodyPr>
          <a:lstStyle/>
          <a:p>
            <a:r>
              <a:rPr lang="nl-NL" sz="2400" dirty="0">
                <a:solidFill>
                  <a:srgbClr val="FFFF00"/>
                </a:solidFill>
              </a:rPr>
              <a:t>Doel: Personen en hun rollen en verantwoordelijkheden </a:t>
            </a:r>
          </a:p>
          <a:p>
            <a:pPr marL="723900" indent="-723900"/>
            <a:r>
              <a:rPr lang="nl-NL" sz="2400" dirty="0">
                <a:solidFill>
                  <a:srgbClr val="FFFF00"/>
                </a:solidFill>
              </a:rPr>
              <a:t>	duidelijk te hebben/krijgen </a:t>
            </a:r>
          </a:p>
        </p:txBody>
      </p:sp>
      <p:graphicFrame>
        <p:nvGraphicFramePr>
          <p:cNvPr id="9" name="Object 8">
            <a:extLst>
              <a:ext uri="{FF2B5EF4-FFF2-40B4-BE49-F238E27FC236}">
                <a16:creationId xmlns:a16="http://schemas.microsoft.com/office/drawing/2014/main" id="{EE1CB915-C303-4F7E-9C82-E14FFDB1D017}"/>
              </a:ext>
            </a:extLst>
          </p:cNvPr>
          <p:cNvGraphicFramePr>
            <a:graphicFrameLocks noChangeAspect="1"/>
          </p:cNvGraphicFramePr>
          <p:nvPr>
            <p:extLst>
              <p:ext uri="{D42A27DB-BD31-4B8C-83A1-F6EECF244321}">
                <p14:modId xmlns:p14="http://schemas.microsoft.com/office/powerpoint/2010/main" val="1690404074"/>
              </p:ext>
            </p:extLst>
          </p:nvPr>
        </p:nvGraphicFramePr>
        <p:xfrm>
          <a:off x="559109" y="4824971"/>
          <a:ext cx="7680325" cy="1082675"/>
        </p:xfrm>
        <a:graphic>
          <a:graphicData uri="http://schemas.openxmlformats.org/presentationml/2006/ole">
            <mc:AlternateContent xmlns:mc="http://schemas.openxmlformats.org/markup-compatibility/2006">
              <mc:Choice xmlns:v="urn:schemas-microsoft-com:vml" Requires="v">
                <p:oleObj spid="_x0000_s1027" name="Bitmapafbeelding" r:id="rId6" imgW="7680960" imgH="1082160" progId="Paint.Picture">
                  <p:embed/>
                </p:oleObj>
              </mc:Choice>
              <mc:Fallback>
                <p:oleObj name="Bitmapafbeelding" r:id="rId6" imgW="7680960" imgH="1082160" progId="Paint.Picture">
                  <p:embed/>
                  <p:pic>
                    <p:nvPicPr>
                      <p:cNvPr id="3" name="Object 2">
                        <a:extLst>
                          <a:ext uri="{FF2B5EF4-FFF2-40B4-BE49-F238E27FC236}">
                            <a16:creationId xmlns:a16="http://schemas.microsoft.com/office/drawing/2014/main" id="{C55ACB60-51C5-45AE-9A93-BF6EC79FAAC8}"/>
                          </a:ext>
                        </a:extLst>
                      </p:cNvPr>
                      <p:cNvPicPr/>
                      <p:nvPr/>
                    </p:nvPicPr>
                    <p:blipFill>
                      <a:blip r:embed="rId7"/>
                      <a:stretch>
                        <a:fillRect/>
                      </a:stretch>
                    </p:blipFill>
                    <p:spPr>
                      <a:xfrm>
                        <a:off x="559109" y="4824971"/>
                        <a:ext cx="7680325" cy="1082675"/>
                      </a:xfrm>
                      <a:prstGeom prst="rect">
                        <a:avLst/>
                      </a:prstGeom>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Processen.................................</a:t>
            </a:r>
            <a:r>
              <a:rPr lang="nl-NL" sz="3200" dirty="0">
                <a:solidFill>
                  <a:srgbClr val="FFFF00"/>
                </a:solidFill>
              </a:rPr>
              <a:t>RASCI</a:t>
            </a:r>
          </a:p>
        </p:txBody>
      </p:sp>
      <p:sp>
        <p:nvSpPr>
          <p:cNvPr id="6" name="Rectangle 5"/>
          <p:cNvSpPr/>
          <p:nvPr/>
        </p:nvSpPr>
        <p:spPr>
          <a:xfrm>
            <a:off x="791571" y="1978126"/>
            <a:ext cx="7192370" cy="4154984"/>
          </a:xfrm>
          <a:prstGeom prst="rect">
            <a:avLst/>
          </a:prstGeom>
        </p:spPr>
        <p:txBody>
          <a:bodyPr wrap="square">
            <a:spAutoFit/>
          </a:bodyPr>
          <a:lstStyle/>
          <a:p>
            <a:r>
              <a:rPr lang="nl-NL" sz="2400" b="1" dirty="0">
                <a:solidFill>
                  <a:srgbClr val="FFFF00"/>
                </a:solidFill>
              </a:rPr>
              <a:t>Richtlijnen</a:t>
            </a:r>
          </a:p>
          <a:p>
            <a:pPr marL="450850" indent="-450850">
              <a:buFont typeface="Wingdings" pitchFamily="2" charset="2"/>
              <a:buChar char="q"/>
            </a:pPr>
            <a:r>
              <a:rPr lang="nl-NL" sz="2400" dirty="0">
                <a:solidFill>
                  <a:srgbClr val="FFFF00"/>
                </a:solidFill>
              </a:rPr>
              <a:t>Per op te leveren resultaat/proces is er precies één eindverantwoordelijk A.</a:t>
            </a:r>
          </a:p>
          <a:p>
            <a:pPr marL="450850" indent="-450850">
              <a:buFont typeface="Wingdings" pitchFamily="2" charset="2"/>
              <a:buChar char="q"/>
            </a:pPr>
            <a:r>
              <a:rPr lang="nl-NL" sz="2400" dirty="0">
                <a:solidFill>
                  <a:srgbClr val="FFFF00"/>
                </a:solidFill>
              </a:rPr>
              <a:t>De persoon met de A-rol moet ook de bevoegdheid (autoriteit) hebben om beslissingen te nemen.</a:t>
            </a:r>
          </a:p>
          <a:p>
            <a:pPr marL="450850" indent="-450850">
              <a:buFont typeface="Wingdings" pitchFamily="2" charset="2"/>
              <a:buChar char="q"/>
            </a:pPr>
            <a:r>
              <a:rPr lang="nl-NL" sz="2400" dirty="0">
                <a:solidFill>
                  <a:srgbClr val="FFFF00"/>
                </a:solidFill>
              </a:rPr>
              <a:t>Per op te leveren resultaat/proces is/zijn er één of enkele personen R.</a:t>
            </a:r>
          </a:p>
          <a:p>
            <a:pPr marL="450850" indent="-450850"/>
            <a:r>
              <a:rPr lang="nl-NL" sz="2400" dirty="0">
                <a:solidFill>
                  <a:srgbClr val="FFFF00"/>
                </a:solidFill>
              </a:rPr>
              <a:t>	De A- en C-rollen hebben impliciet ook de I-rol.</a:t>
            </a:r>
          </a:p>
          <a:p>
            <a:pPr marL="450850" indent="-450850">
              <a:buFont typeface="Wingdings" pitchFamily="2" charset="2"/>
              <a:buChar char="q"/>
            </a:pPr>
            <a:r>
              <a:rPr lang="nl-NL" sz="2400" dirty="0">
                <a:solidFill>
                  <a:srgbClr val="FFFF00"/>
                </a:solidFill>
              </a:rPr>
              <a:t>Minimaliseer het aantal C- en I-rollen.</a:t>
            </a:r>
          </a:p>
          <a:p>
            <a:pPr marL="450850" indent="-450850">
              <a:buFont typeface="Wingdings" pitchFamily="2" charset="2"/>
              <a:buChar char="q"/>
            </a:pPr>
            <a:r>
              <a:rPr lang="nl-NL" sz="2400" dirty="0">
                <a:solidFill>
                  <a:srgbClr val="FFFF00"/>
                </a:solidFill>
              </a:rPr>
              <a:t>In de matrix zo min mogelijk verschillende A, R, C en I's invullen, maar wel zodanig dat het werk gebeurt.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a:solidFill>
                  <a:srgbClr val="FFFF00"/>
                </a:solidFill>
              </a:rPr>
              <a:t>Samenvatting...........................les 2</a:t>
            </a:r>
          </a:p>
        </p:txBody>
      </p:sp>
      <p:sp>
        <p:nvSpPr>
          <p:cNvPr id="3" name="Content Placeholder 2"/>
          <p:cNvSpPr>
            <a:spLocks noGrp="1"/>
          </p:cNvSpPr>
          <p:nvPr>
            <p:ph idx="1"/>
          </p:nvPr>
        </p:nvSpPr>
        <p:spPr>
          <a:xfrm>
            <a:off x="457200" y="2214360"/>
            <a:ext cx="8229600" cy="3817961"/>
          </a:xfrm>
        </p:spPr>
        <p:txBody>
          <a:bodyPr>
            <a:normAutofit/>
          </a:bodyPr>
          <a:lstStyle/>
          <a:p>
            <a:r>
              <a:rPr lang="nl-NL" sz="2800" dirty="0">
                <a:solidFill>
                  <a:srgbClr val="FFFF00"/>
                </a:solidFill>
              </a:rPr>
              <a:t>Toepassing van het INK model.</a:t>
            </a:r>
          </a:p>
          <a:p>
            <a:endParaRPr lang="nl-NL" sz="2800" dirty="0">
              <a:solidFill>
                <a:srgbClr val="FFFF00"/>
              </a:solidFill>
            </a:endParaRPr>
          </a:p>
          <a:p>
            <a:r>
              <a:rPr lang="nl-NL" sz="2800" dirty="0">
                <a:solidFill>
                  <a:srgbClr val="FFFF00"/>
                </a:solidFill>
              </a:rPr>
              <a:t>De veranderwielen (PDCA en IMWR cirkel).</a:t>
            </a:r>
          </a:p>
          <a:p>
            <a:endParaRPr lang="nl-NL" sz="2800" dirty="0">
              <a:solidFill>
                <a:srgbClr val="FFFF00"/>
              </a:solidFill>
            </a:endParaRPr>
          </a:p>
          <a:p>
            <a:r>
              <a:rPr lang="nl-NL" sz="2800" dirty="0">
                <a:solidFill>
                  <a:srgbClr val="FFFF00"/>
                </a:solidFill>
              </a:rPr>
              <a:t>Wat is een proces en soorten van processen.</a:t>
            </a:r>
          </a:p>
          <a:p>
            <a:endParaRPr lang="nl-NL" sz="2800" dirty="0">
              <a:solidFill>
                <a:srgbClr val="FFFF00"/>
              </a:solidFill>
            </a:endParaRPr>
          </a:p>
          <a:p>
            <a:r>
              <a:rPr lang="nl-NL" sz="2800" dirty="0">
                <a:solidFill>
                  <a:srgbClr val="FFFF00"/>
                </a:solidFill>
              </a:rPr>
              <a:t>RASCI tabel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Opdracht.............................les2</a:t>
            </a:r>
          </a:p>
        </p:txBody>
      </p:sp>
      <p:sp>
        <p:nvSpPr>
          <p:cNvPr id="3" name="Content Placeholder 2"/>
          <p:cNvSpPr>
            <a:spLocks noGrp="1"/>
          </p:cNvSpPr>
          <p:nvPr>
            <p:ph idx="1"/>
          </p:nvPr>
        </p:nvSpPr>
        <p:spPr/>
        <p:txBody>
          <a:bodyPr>
            <a:normAutofit lnSpcReduction="10000"/>
          </a:bodyPr>
          <a:lstStyle/>
          <a:p>
            <a:pPr marL="514350" indent="-514350">
              <a:buNone/>
            </a:pPr>
            <a:r>
              <a:rPr lang="nl-NL" dirty="0">
                <a:solidFill>
                  <a:srgbClr val="FFFF00"/>
                </a:solidFill>
              </a:rPr>
              <a:t>Opstellen van processchema.</a:t>
            </a:r>
          </a:p>
          <a:p>
            <a:pPr marL="514350" indent="-514350">
              <a:buFont typeface="+mj-lt"/>
              <a:buAutoNum type="arabicPeriod"/>
            </a:pPr>
            <a:r>
              <a:rPr lang="nl-NL" i="1" dirty="0">
                <a:solidFill>
                  <a:srgbClr val="FFFF00"/>
                </a:solidFill>
              </a:rPr>
              <a:t>Beschrijf van het gekozen stagebedrijf de hoofdprocessen en de daaronder liggende processen.</a:t>
            </a:r>
          </a:p>
          <a:p>
            <a:pPr marL="514350" indent="-514350">
              <a:buFont typeface="+mj-lt"/>
              <a:buAutoNum type="arabicPeriod"/>
            </a:pPr>
            <a:r>
              <a:rPr lang="nl-NL" i="1" dirty="0">
                <a:solidFill>
                  <a:srgbClr val="FFFF00"/>
                </a:solidFill>
              </a:rPr>
              <a:t>Kies een proces waarbinnen tenminste 3 aktiviteiten worden uitgevoerd en stel het bijbehorend stroomschema op.</a:t>
            </a:r>
          </a:p>
          <a:p>
            <a:pPr marL="514350" indent="-514350">
              <a:buFont typeface="+mj-lt"/>
              <a:buAutoNum type="arabicPeriod"/>
            </a:pPr>
            <a:r>
              <a:rPr lang="nl-NL" i="1" dirty="0">
                <a:solidFill>
                  <a:srgbClr val="FFFF00"/>
                </a:solidFill>
              </a:rPr>
              <a:t>Maak een RASCI tabel voor de beschreven processen.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a:solidFill>
                  <a:srgbClr val="FFFF00"/>
                </a:solidFill>
              </a:rPr>
              <a:t>			       </a:t>
            </a:r>
            <a:r>
              <a:rPr lang="nl-NL" sz="6600" dirty="0">
                <a:solidFill>
                  <a:srgbClr val="FFFF00"/>
                </a:solidFill>
              </a:rPr>
              <a:t>Einde Les</a:t>
            </a: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a:ln w="11430"/>
                <a:solidFill>
                  <a:srgbClr val="00B050"/>
                </a:solidFill>
                <a:effectLst>
                  <a:outerShdw blurRad="76200" dist="50800" dir="5400000" algn="tl" rotWithShape="0">
                    <a:srgbClr val="000000">
                      <a:alpha val="65000"/>
                    </a:srgbClr>
                  </a:outerShdw>
                </a:effectLst>
              </a:rPr>
              <a:t>Vragen</a:t>
            </a:r>
          </a:p>
          <a:p>
            <a:pPr algn="ctr"/>
            <a:r>
              <a:rPr lang="nl-NL" sz="8000" b="1" cap="none" spc="50" dirty="0">
                <a:ln w="11430"/>
                <a:solidFill>
                  <a:srgbClr val="00B050"/>
                </a:solidFill>
                <a:effectLst>
                  <a:outerShdw blurRad="76200" dist="50800" dir="5400000" algn="tl" rotWithShape="0">
                    <a:srgbClr val="000000">
                      <a:alpha val="65000"/>
                    </a:srgbClr>
                  </a:outerShdw>
                </a:effectLst>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a:solidFill>
                  <a:srgbClr val="FFFF00"/>
                </a:solidFill>
              </a:rPr>
              <a:t>Eindopdracht</a:t>
            </a:r>
            <a:endParaRPr lang="nl-NL" sz="2000" dirty="0">
              <a:solidFill>
                <a:srgbClr val="FFFF00"/>
              </a:solidFill>
            </a:endParaRPr>
          </a:p>
        </p:txBody>
      </p:sp>
      <p:sp>
        <p:nvSpPr>
          <p:cNvPr id="3" name="TextBox 2"/>
          <p:cNvSpPr txBox="1"/>
          <p:nvPr/>
        </p:nvSpPr>
        <p:spPr>
          <a:xfrm>
            <a:off x="450373" y="1555836"/>
            <a:ext cx="7694992" cy="4985980"/>
          </a:xfrm>
          <a:prstGeom prst="rect">
            <a:avLst/>
          </a:prstGeom>
          <a:noFill/>
        </p:spPr>
        <p:txBody>
          <a:bodyPr wrap="none" rtlCol="0">
            <a:spAutoFit/>
          </a:bodyPr>
          <a:lstStyle/>
          <a:p>
            <a:pPr>
              <a:lnSpc>
                <a:spcPct val="150000"/>
              </a:lnSpc>
              <a:buFont typeface="Courier New" pitchFamily="49" charset="0"/>
              <a:buChar char="o"/>
            </a:pPr>
            <a:r>
              <a:rPr lang="nl-NL" sz="2800" dirty="0">
                <a:solidFill>
                  <a:srgbClr val="FFFF00"/>
                </a:solidFill>
              </a:rPr>
              <a:t> Bestaat uit 3 deelopdrachten:</a:t>
            </a:r>
          </a:p>
          <a:p>
            <a:pPr lvl="1">
              <a:buFont typeface="Arial" pitchFamily="34" charset="0"/>
              <a:buChar char="•"/>
            </a:pPr>
            <a:r>
              <a:rPr lang="nl-NL" sz="2800" dirty="0">
                <a:solidFill>
                  <a:srgbClr val="FFFF00"/>
                </a:solidFill>
              </a:rPr>
              <a:t> Procesbeschrijving stagebedrijf</a:t>
            </a:r>
          </a:p>
          <a:p>
            <a:pPr lvl="1">
              <a:buFont typeface="Arial" pitchFamily="34" charset="0"/>
              <a:buChar char="•"/>
            </a:pPr>
            <a:r>
              <a:rPr lang="nl-NL" sz="2800" dirty="0">
                <a:solidFill>
                  <a:srgbClr val="FFFF00"/>
                </a:solidFill>
              </a:rPr>
              <a:t> Organisatiebeschrijving stagebedrijf.</a:t>
            </a:r>
          </a:p>
          <a:p>
            <a:pPr lvl="1">
              <a:buFont typeface="Arial" pitchFamily="34" charset="0"/>
              <a:buChar char="•"/>
            </a:pPr>
            <a:r>
              <a:rPr lang="nl-NL" sz="2800" dirty="0">
                <a:solidFill>
                  <a:srgbClr val="FFFF00"/>
                </a:solidFill>
              </a:rPr>
              <a:t> Resultaatbeschrijving stagebedrijf.</a:t>
            </a:r>
          </a:p>
          <a:p>
            <a:pPr>
              <a:buFont typeface="Courier New" pitchFamily="49" charset="0"/>
              <a:buChar char="o"/>
            </a:pPr>
            <a:r>
              <a:rPr lang="nl-NL" sz="2800" dirty="0">
                <a:solidFill>
                  <a:srgbClr val="FFFF00"/>
                </a:solidFill>
              </a:rPr>
              <a:t> Er wordt gewerkt in groepen van max 4 personen.</a:t>
            </a:r>
          </a:p>
          <a:p>
            <a:pPr>
              <a:buFont typeface="Courier New" pitchFamily="49" charset="0"/>
              <a:buChar char="o"/>
            </a:pPr>
            <a:r>
              <a:rPr lang="nl-NL" sz="2800" dirty="0">
                <a:solidFill>
                  <a:srgbClr val="FFFF00"/>
                </a:solidFill>
              </a:rPr>
              <a:t> Opdrachten uitvoeren op één stagebedrijf.</a:t>
            </a:r>
          </a:p>
          <a:p>
            <a:pPr>
              <a:buFont typeface="Courier New" pitchFamily="49" charset="0"/>
              <a:buChar char="o"/>
            </a:pPr>
            <a:r>
              <a:rPr lang="nl-NL" sz="2800" dirty="0">
                <a:solidFill>
                  <a:srgbClr val="FFFF00"/>
                </a:solidFill>
              </a:rPr>
              <a:t> Eindverslag bestaat uit:</a:t>
            </a:r>
          </a:p>
          <a:p>
            <a:pPr lvl="1">
              <a:buFont typeface="Arial" pitchFamily="34" charset="0"/>
              <a:buChar char="•"/>
            </a:pPr>
            <a:r>
              <a:rPr lang="nl-NL" sz="2800" dirty="0">
                <a:solidFill>
                  <a:srgbClr val="FFFF00"/>
                </a:solidFill>
              </a:rPr>
              <a:t> Inleiding.</a:t>
            </a:r>
          </a:p>
          <a:p>
            <a:pPr lvl="1">
              <a:buFont typeface="Arial" pitchFamily="34" charset="0"/>
              <a:buChar char="•"/>
            </a:pPr>
            <a:r>
              <a:rPr lang="nl-NL" sz="2800" dirty="0">
                <a:solidFill>
                  <a:srgbClr val="FFFF00"/>
                </a:solidFill>
              </a:rPr>
              <a:t> 3 hoofdstukken (deelopdrachten).</a:t>
            </a:r>
          </a:p>
          <a:p>
            <a:pPr lvl="1">
              <a:buFont typeface="Arial" pitchFamily="34" charset="0"/>
              <a:buChar char="•"/>
            </a:pPr>
            <a:r>
              <a:rPr lang="nl-NL" sz="2800" dirty="0">
                <a:solidFill>
                  <a:srgbClr val="FFFF00"/>
                </a:solidFill>
              </a:rPr>
              <a:t> Conclusies en aanbevelingen </a:t>
            </a:r>
            <a:r>
              <a:rPr lang="nl-NL" sz="2400" dirty="0">
                <a:solidFill>
                  <a:srgbClr val="FFFF00"/>
                </a:solidFill>
              </a:rPr>
              <a:t>(naar aanleiding van</a:t>
            </a:r>
          </a:p>
          <a:p>
            <a:pPr marL="627063" lvl="1" indent="-169863">
              <a:tabLst>
                <a:tab pos="627063" algn="l"/>
              </a:tabLst>
            </a:pPr>
            <a:r>
              <a:rPr lang="nl-NL" sz="2400" dirty="0">
                <a:solidFill>
                  <a:srgbClr val="FFFF00"/>
                </a:solidFill>
              </a:rPr>
              <a:t>	jullie onderzoeken en gevonden resultaten).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a:solidFill>
                  <a:srgbClr val="FFFF00"/>
                </a:solidFill>
              </a:rPr>
              <a:t>Herhaling..................................les1</a:t>
            </a:r>
            <a:endParaRPr lang="nl-NL" sz="2000" dirty="0">
              <a:solidFill>
                <a:srgbClr val="FFFF00"/>
              </a:solidFill>
            </a:endParaRPr>
          </a:p>
        </p:txBody>
      </p:sp>
      <p:sp>
        <p:nvSpPr>
          <p:cNvPr id="3" name="TextBox 2"/>
          <p:cNvSpPr txBox="1"/>
          <p:nvPr/>
        </p:nvSpPr>
        <p:spPr>
          <a:xfrm>
            <a:off x="336569" y="1856096"/>
            <a:ext cx="8839792" cy="4401205"/>
          </a:xfrm>
          <a:prstGeom prst="rect">
            <a:avLst/>
          </a:prstGeom>
          <a:noFill/>
        </p:spPr>
        <p:txBody>
          <a:bodyPr wrap="none" rtlCol="0">
            <a:spAutoFit/>
          </a:bodyPr>
          <a:lstStyle/>
          <a:p>
            <a:pPr>
              <a:buFont typeface="Wingdings" pitchFamily="2" charset="2"/>
              <a:buChar char="ü"/>
            </a:pPr>
            <a:r>
              <a:rPr lang="nl-NL" sz="2800" dirty="0">
                <a:solidFill>
                  <a:srgbClr val="FFFF00"/>
                </a:solidFill>
              </a:rPr>
              <a:t>Kwaliteit is begrip waarmee je iets zegt over het</a:t>
            </a:r>
          </a:p>
          <a:p>
            <a:pPr marL="273050"/>
            <a:r>
              <a:rPr lang="nl-NL" sz="2800" dirty="0">
                <a:solidFill>
                  <a:srgbClr val="FFFF00"/>
                </a:solidFill>
              </a:rPr>
              <a:t>functioneren van iets of iemand in relatie tot de gestelde</a:t>
            </a:r>
          </a:p>
          <a:p>
            <a:pPr marL="273050"/>
            <a:r>
              <a:rPr lang="nl-NL" sz="2800" dirty="0">
                <a:solidFill>
                  <a:srgbClr val="FFFF00"/>
                </a:solidFill>
              </a:rPr>
              <a:t>eisen of behoeften.</a:t>
            </a:r>
          </a:p>
          <a:p>
            <a:pPr>
              <a:lnSpc>
                <a:spcPct val="150000"/>
              </a:lnSpc>
              <a:buFont typeface="Wingdings" pitchFamily="2" charset="2"/>
              <a:buChar char="ü"/>
            </a:pPr>
            <a:r>
              <a:rPr lang="nl-NL" sz="2800" dirty="0">
                <a:solidFill>
                  <a:srgbClr val="FFFF00"/>
                </a:solidFill>
              </a:rPr>
              <a:t>Kwaliteitsmanagement is een manier waarop organisaties</a:t>
            </a:r>
          </a:p>
          <a:p>
            <a:pPr marL="273050"/>
            <a:r>
              <a:rPr lang="nl-NL" sz="2800" dirty="0">
                <a:solidFill>
                  <a:srgbClr val="FFFF00"/>
                </a:solidFill>
              </a:rPr>
              <a:t>kwaliteit organiseren, controleren, verbeteren, naleven </a:t>
            </a:r>
          </a:p>
          <a:p>
            <a:pPr marL="273050"/>
            <a:r>
              <a:rPr lang="nl-NL" sz="2800" dirty="0">
                <a:solidFill>
                  <a:srgbClr val="FFFF00"/>
                </a:solidFill>
              </a:rPr>
              <a:t>en waarborgen. </a:t>
            </a:r>
          </a:p>
          <a:p>
            <a:pPr>
              <a:lnSpc>
                <a:spcPct val="150000"/>
              </a:lnSpc>
              <a:buFont typeface="Wingdings" pitchFamily="2" charset="2"/>
              <a:buChar char="ü"/>
            </a:pPr>
            <a:r>
              <a:rPr lang="nl-NL" sz="2800" dirty="0">
                <a:solidFill>
                  <a:srgbClr val="FFFF00"/>
                </a:solidFill>
              </a:rPr>
              <a:t>Doel van kwaliteitsmanagement is het steeds beter aan</a:t>
            </a:r>
          </a:p>
          <a:p>
            <a:pPr marL="273050"/>
            <a:r>
              <a:rPr lang="nl-NL" sz="2800" dirty="0">
                <a:solidFill>
                  <a:srgbClr val="FFFF00"/>
                </a:solidFill>
              </a:rPr>
              <a:t>de verwachtingen van de klant of belanghebbende te </a:t>
            </a:r>
          </a:p>
          <a:p>
            <a:pPr marL="273050"/>
            <a:r>
              <a:rPr lang="nl-NL" sz="2800" dirty="0">
                <a:solidFill>
                  <a:srgbClr val="FFFF00"/>
                </a:solidFill>
              </a:rPr>
              <a:t>voldoen.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a:solidFill>
                  <a:srgbClr val="FFFF00"/>
                </a:solidFill>
              </a:rPr>
              <a:t>Herhaling..................................les1</a:t>
            </a:r>
            <a:endParaRPr lang="nl-NL" sz="2000" dirty="0">
              <a:solidFill>
                <a:srgbClr val="FFFF00"/>
              </a:solidFill>
            </a:endParaRPr>
          </a:p>
        </p:txBody>
      </p:sp>
      <p:sp>
        <p:nvSpPr>
          <p:cNvPr id="3" name="Rectangle 2"/>
          <p:cNvSpPr/>
          <p:nvPr/>
        </p:nvSpPr>
        <p:spPr>
          <a:xfrm>
            <a:off x="464021" y="1501254"/>
            <a:ext cx="7710985" cy="5262979"/>
          </a:xfrm>
          <a:prstGeom prst="rect">
            <a:avLst/>
          </a:prstGeom>
        </p:spPr>
        <p:txBody>
          <a:bodyPr wrap="square">
            <a:spAutoFit/>
          </a:bodyPr>
          <a:lstStyle/>
          <a:p>
            <a:pPr marL="273050" indent="-273050">
              <a:buFont typeface="Wingdings" pitchFamily="2" charset="2"/>
              <a:buChar char="Ø"/>
            </a:pPr>
            <a:r>
              <a:rPr lang="nl-NL" sz="2800" dirty="0">
                <a:solidFill>
                  <a:srgbClr val="FFFF00"/>
                </a:solidFill>
              </a:rPr>
              <a:t>Een waardeketen, beschrijft de activiteiten die nodig zijn om een product vanaf de oorsprong, gedurende zijn ontwerp, grondstoffen, marketing, distributie en ondersteuning bij de klant te brengen.</a:t>
            </a:r>
          </a:p>
          <a:p>
            <a:pPr marL="273050" indent="-273050"/>
            <a:endParaRPr lang="nl-NL" sz="2800" dirty="0">
              <a:solidFill>
                <a:srgbClr val="FFFF00"/>
              </a:solidFill>
            </a:endParaRPr>
          </a:p>
          <a:p>
            <a:pPr marL="273050" indent="-273050">
              <a:buFont typeface="Wingdings" pitchFamily="2" charset="2"/>
              <a:buChar char="Ø"/>
            </a:pPr>
            <a:r>
              <a:rPr lang="nl-NL" sz="2800" dirty="0">
                <a:solidFill>
                  <a:srgbClr val="FFFF00"/>
                </a:solidFill>
              </a:rPr>
              <a:t>Het is belangrijk de activiteiten, die waarde toevoegen aan een produkt, te identificeren. Zo kan men nagaan waar in de waardeketen het proces moet worden bijgestuurd om een beter resultaat te krijgen. Deze resultaten kunnen zich uiten in een daling van de kosten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Het INK Model....................</a:t>
            </a:r>
            <a:r>
              <a:rPr lang="nl-NL" sz="3200" dirty="0">
                <a:solidFill>
                  <a:srgbClr val="FFFF00"/>
                </a:solidFill>
              </a:rPr>
              <a:t>de inhoud</a:t>
            </a:r>
          </a:p>
        </p:txBody>
      </p:sp>
      <p:pic>
        <p:nvPicPr>
          <p:cNvPr id="6" name="Content Placeholder 5" descr="ink_model.jpg"/>
          <p:cNvPicPr>
            <a:picLocks noGrp="1" noChangeAspect="1"/>
          </p:cNvPicPr>
          <p:nvPr>
            <p:ph idx="1"/>
          </p:nvPr>
        </p:nvPicPr>
        <p:blipFill>
          <a:blip r:embed="rId3" cstate="print"/>
          <a:stretch>
            <a:fillRect/>
          </a:stretch>
        </p:blipFill>
        <p:spPr>
          <a:xfrm>
            <a:off x="523070" y="1651380"/>
            <a:ext cx="5218260" cy="2661313"/>
          </a:xfrm>
        </p:spPr>
      </p:pic>
      <p:pic>
        <p:nvPicPr>
          <p:cNvPr id="4" name="Content Placeholder 5" descr="ink_imwr.jpg"/>
          <p:cNvPicPr>
            <a:picLocks noChangeAspect="1"/>
          </p:cNvPicPr>
          <p:nvPr/>
        </p:nvPicPr>
        <p:blipFill>
          <a:blip r:embed="rId4" cstate="print"/>
          <a:stretch>
            <a:fillRect/>
          </a:stretch>
        </p:blipFill>
        <p:spPr>
          <a:xfrm>
            <a:off x="3840591" y="4653893"/>
            <a:ext cx="1823454" cy="1808258"/>
          </a:xfrm>
          <a:prstGeom prst="rect">
            <a:avLst/>
          </a:prstGeom>
        </p:spPr>
      </p:pic>
      <p:sp>
        <p:nvSpPr>
          <p:cNvPr id="5" name="TextBox 4"/>
          <p:cNvSpPr txBox="1"/>
          <p:nvPr/>
        </p:nvSpPr>
        <p:spPr>
          <a:xfrm>
            <a:off x="6114197" y="1924334"/>
            <a:ext cx="2604367" cy="3693319"/>
          </a:xfrm>
          <a:prstGeom prst="rect">
            <a:avLst/>
          </a:prstGeom>
          <a:noFill/>
        </p:spPr>
        <p:txBody>
          <a:bodyPr wrap="none" rtlCol="0">
            <a:spAutoFit/>
          </a:bodyPr>
          <a:lstStyle/>
          <a:p>
            <a:r>
              <a:rPr lang="nl-NL" dirty="0">
                <a:solidFill>
                  <a:srgbClr val="FFFF00"/>
                </a:solidFill>
              </a:rPr>
              <a:t>INK model bestaat uit:</a:t>
            </a:r>
          </a:p>
          <a:p>
            <a:pPr>
              <a:buFont typeface="Arial" pitchFamily="34" charset="0"/>
              <a:buChar char="•"/>
            </a:pPr>
            <a:r>
              <a:rPr lang="nl-NL" dirty="0">
                <a:solidFill>
                  <a:srgbClr val="FFFF00"/>
                </a:solidFill>
              </a:rPr>
              <a:t> Tien aandachtsgebieden</a:t>
            </a:r>
          </a:p>
          <a:p>
            <a:pPr>
              <a:buFont typeface="Arial" pitchFamily="34" charset="0"/>
              <a:buChar char="•"/>
            </a:pPr>
            <a:r>
              <a:rPr lang="nl-NL" dirty="0">
                <a:solidFill>
                  <a:srgbClr val="FFFF00"/>
                </a:solidFill>
              </a:rPr>
              <a:t> Vijf kenmerken</a:t>
            </a: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endParaRPr lang="nl-NL" dirty="0">
              <a:solidFill>
                <a:srgbClr val="FFFF00"/>
              </a:solidFill>
            </a:endParaRPr>
          </a:p>
          <a:p>
            <a:pPr>
              <a:buFont typeface="Arial" pitchFamily="34" charset="0"/>
              <a:buChar char="•"/>
            </a:pPr>
            <a:r>
              <a:rPr lang="nl-NL" dirty="0">
                <a:solidFill>
                  <a:srgbClr val="FFFF00"/>
                </a:solidFill>
              </a:rPr>
              <a:t> Twee veranderwielen</a:t>
            </a:r>
          </a:p>
          <a:p>
            <a:r>
              <a:rPr lang="nl-NL" dirty="0">
                <a:solidFill>
                  <a:srgbClr val="FFFF00"/>
                </a:solidFill>
              </a:rPr>
              <a:t>   1) </a:t>
            </a:r>
            <a:r>
              <a:rPr lang="nl-NL" u="sng" dirty="0">
                <a:solidFill>
                  <a:srgbClr val="FFFF00"/>
                </a:solidFill>
              </a:rPr>
              <a:t>Deming cirkel.</a:t>
            </a:r>
          </a:p>
          <a:p>
            <a:r>
              <a:rPr lang="nl-NL" dirty="0">
                <a:solidFill>
                  <a:srgbClr val="FFFF00"/>
                </a:solidFill>
              </a:rPr>
              <a:t>   2) </a:t>
            </a:r>
            <a:r>
              <a:rPr lang="nl-NL" u="sng" dirty="0">
                <a:solidFill>
                  <a:srgbClr val="FFFF00"/>
                </a:solidFill>
              </a:rPr>
              <a:t>IMWR cirkel.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2600"/>
            <a:ext cx="8229600" cy="4525963"/>
          </a:xfrm>
        </p:spPr>
        <p:txBody>
          <a:bodyPr>
            <a:normAutofit fontScale="92500" lnSpcReduction="10000"/>
          </a:bodyPr>
          <a:lstStyle/>
          <a:p>
            <a:pPr marL="514350" indent="-514350">
              <a:buFont typeface="+mj-lt"/>
              <a:buAutoNum type="arabicParenR"/>
            </a:pPr>
            <a:r>
              <a:rPr lang="nl-NL" sz="2800" u="sng" dirty="0">
                <a:solidFill>
                  <a:srgbClr val="FFFF00"/>
                </a:solidFill>
              </a:rPr>
              <a:t>Referentiekader.</a:t>
            </a:r>
          </a:p>
          <a:p>
            <a:pPr marL="514350" indent="-514350">
              <a:buNone/>
            </a:pPr>
            <a:r>
              <a:rPr lang="nl-NL" sz="2800" dirty="0">
                <a:solidFill>
                  <a:srgbClr val="FFFF00"/>
                </a:solidFill>
              </a:rPr>
              <a:t>	 Als ordeningskader voor aspecten van de organisatie.</a:t>
            </a:r>
          </a:p>
          <a:p>
            <a:pPr marL="514350" indent="-514350">
              <a:buAutoNum type="arabicParenR" startAt="2"/>
            </a:pPr>
            <a:r>
              <a:rPr lang="nl-NL" sz="2800" u="sng" dirty="0">
                <a:solidFill>
                  <a:srgbClr val="FFFF00"/>
                </a:solidFill>
              </a:rPr>
              <a:t>Diagnosemodel.</a:t>
            </a:r>
          </a:p>
          <a:p>
            <a:pPr marL="514350" indent="-514350">
              <a:buNone/>
            </a:pPr>
            <a:r>
              <a:rPr lang="nl-NL" sz="2800" dirty="0">
                <a:solidFill>
                  <a:srgbClr val="FFFF00"/>
                </a:solidFill>
              </a:rPr>
              <a:t>	Opsporen van sterke en verbeterpunten.</a:t>
            </a:r>
          </a:p>
          <a:p>
            <a:pPr marL="514350" indent="-514350">
              <a:buAutoNum type="arabicParenR" startAt="3"/>
            </a:pPr>
            <a:r>
              <a:rPr lang="nl-NL" sz="2800" u="sng" dirty="0">
                <a:solidFill>
                  <a:srgbClr val="FFFF00"/>
                </a:solidFill>
              </a:rPr>
              <a:t>Ontwikkelingsmodel.</a:t>
            </a:r>
          </a:p>
          <a:p>
            <a:pPr marL="514350" indent="-514350">
              <a:buNone/>
            </a:pPr>
            <a:r>
              <a:rPr lang="nl-NL" sz="2800" dirty="0">
                <a:solidFill>
                  <a:srgbClr val="FFFF00"/>
                </a:solidFill>
              </a:rPr>
              <a:t>	Het in gang zetten van veranderingen op basis van ambities en strategische doelen.</a:t>
            </a:r>
          </a:p>
          <a:p>
            <a:pPr marL="514350" indent="-514350">
              <a:buAutoNum type="arabicParenR" startAt="4"/>
            </a:pPr>
            <a:r>
              <a:rPr lang="nl-NL" sz="2800" u="sng" dirty="0">
                <a:solidFill>
                  <a:srgbClr val="FFFF00"/>
                </a:solidFill>
              </a:rPr>
              <a:t>Besturingsmodel.</a:t>
            </a:r>
          </a:p>
          <a:p>
            <a:pPr marL="514350" indent="-514350">
              <a:buNone/>
            </a:pPr>
            <a:r>
              <a:rPr lang="nl-NL" sz="2800" dirty="0">
                <a:solidFill>
                  <a:srgbClr val="FFFF00"/>
                </a:solidFill>
              </a:rPr>
              <a:t>	Een plannings- en control instrument, grip krijgen op voortgang en ontwikkeling</a:t>
            </a:r>
          </a:p>
          <a:p>
            <a:pPr marL="514350" indent="-514350">
              <a:buNone/>
            </a:pPr>
            <a:endParaRPr lang="nl-NL" sz="2800" u="sng" dirty="0">
              <a:solidFill>
                <a:srgbClr val="FFFF00"/>
              </a:solidFill>
            </a:endParaRPr>
          </a:p>
          <a:p>
            <a:pPr marL="514350" indent="-514350">
              <a:buNone/>
            </a:pPr>
            <a:endParaRPr lang="nl-NL" sz="2800" dirty="0">
              <a:solidFill>
                <a:srgbClr val="FFFF00"/>
              </a:solidFill>
            </a:endParaRPr>
          </a:p>
          <a:p>
            <a:pPr marL="514350" indent="-514350">
              <a:buNone/>
            </a:pPr>
            <a:endParaRPr lang="nl-NL" sz="2800" dirty="0">
              <a:solidFill>
                <a:srgbClr val="FFFF00"/>
              </a:solidFill>
            </a:endParaRPr>
          </a:p>
          <a:p>
            <a:pPr marL="0" indent="0">
              <a:buNone/>
            </a:pPr>
            <a:endParaRPr lang="nl-NL" sz="2800" dirty="0">
              <a:solidFill>
                <a:srgbClr val="FFFF00"/>
              </a:solidFill>
            </a:endParaRPr>
          </a:p>
        </p:txBody>
      </p:sp>
      <p:sp>
        <p:nvSpPr>
          <p:cNvPr id="4" name="Title 1"/>
          <p:cNvSpPr>
            <a:spLocks noGrp="1"/>
          </p:cNvSpPr>
          <p:nvPr>
            <p:ph type="title"/>
          </p:nvPr>
        </p:nvSpPr>
        <p:spPr/>
        <p:txBody>
          <a:bodyPr>
            <a:normAutofit/>
          </a:bodyPr>
          <a:lstStyle/>
          <a:p>
            <a:pPr algn="l"/>
            <a:r>
              <a:rPr lang="nl-NL" sz="4000" dirty="0">
                <a:solidFill>
                  <a:srgbClr val="FFFF00"/>
                </a:solidFill>
              </a:rPr>
              <a:t>INK model............................</a:t>
            </a:r>
            <a:r>
              <a:rPr lang="nl-NL" sz="3200" dirty="0">
                <a:solidFill>
                  <a:srgbClr val="FFFF00"/>
                </a:solidFill>
              </a:rPr>
              <a:t>toepassing</a:t>
            </a:r>
          </a:p>
        </p:txBody>
      </p:sp>
      <p:pic>
        <p:nvPicPr>
          <p:cNvPr id="5" name="Content Placeholder 5" descr="ink_model.jpg"/>
          <p:cNvPicPr>
            <a:picLocks noChangeAspect="1"/>
          </p:cNvPicPr>
          <p:nvPr/>
        </p:nvPicPr>
        <p:blipFill>
          <a:blip r:embed="rId3" cstate="print"/>
          <a:stretch>
            <a:fillRect/>
          </a:stretch>
        </p:blipFill>
        <p:spPr>
          <a:xfrm>
            <a:off x="5377218" y="1378425"/>
            <a:ext cx="2520457" cy="128543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De veranderwielen</a:t>
            </a:r>
          </a:p>
        </p:txBody>
      </p:sp>
      <p:pic>
        <p:nvPicPr>
          <p:cNvPr id="8" name="Content Placeholder 5" descr="ink_imwr.jpg"/>
          <p:cNvPicPr>
            <a:picLocks noChangeAspect="1"/>
          </p:cNvPicPr>
          <p:nvPr/>
        </p:nvPicPr>
        <p:blipFill>
          <a:blip r:embed="rId3" cstate="print"/>
          <a:stretch>
            <a:fillRect/>
          </a:stretch>
        </p:blipFill>
        <p:spPr>
          <a:xfrm>
            <a:off x="518675" y="1716150"/>
            <a:ext cx="2976184" cy="2951383"/>
          </a:xfrm>
          <a:prstGeom prst="rect">
            <a:avLst/>
          </a:prstGeom>
        </p:spPr>
      </p:pic>
      <p:sp>
        <p:nvSpPr>
          <p:cNvPr id="12" name="TextBox 11"/>
          <p:cNvSpPr txBox="1"/>
          <p:nvPr/>
        </p:nvSpPr>
        <p:spPr>
          <a:xfrm>
            <a:off x="504972" y="1351118"/>
            <a:ext cx="1376274" cy="369332"/>
          </a:xfrm>
          <a:prstGeom prst="rect">
            <a:avLst/>
          </a:prstGeom>
          <a:noFill/>
        </p:spPr>
        <p:txBody>
          <a:bodyPr wrap="none" rtlCol="0">
            <a:spAutoFit/>
          </a:bodyPr>
          <a:lstStyle/>
          <a:p>
            <a:r>
              <a:rPr lang="nl-NL" u="sng" dirty="0">
                <a:solidFill>
                  <a:srgbClr val="FFFF00"/>
                </a:solidFill>
              </a:rPr>
              <a:t>IMWR cirkel.</a:t>
            </a:r>
          </a:p>
        </p:txBody>
      </p:sp>
      <p:sp>
        <p:nvSpPr>
          <p:cNvPr id="13" name="TextBox 12"/>
          <p:cNvSpPr txBox="1"/>
          <p:nvPr/>
        </p:nvSpPr>
        <p:spPr>
          <a:xfrm>
            <a:off x="3507473" y="1665025"/>
            <a:ext cx="5606791" cy="4401205"/>
          </a:xfrm>
          <a:prstGeom prst="rect">
            <a:avLst/>
          </a:prstGeom>
          <a:noFill/>
        </p:spPr>
        <p:txBody>
          <a:bodyPr wrap="none" rtlCol="0">
            <a:spAutoFit/>
          </a:bodyPr>
          <a:lstStyle/>
          <a:p>
            <a:r>
              <a:rPr lang="nl-NL" sz="2400" u="sng" dirty="0">
                <a:solidFill>
                  <a:srgbClr val="FFFF00"/>
                </a:solidFill>
              </a:rPr>
              <a:t>Veranderingen realiseren is geen kleinig-</a:t>
            </a:r>
          </a:p>
          <a:p>
            <a:r>
              <a:rPr lang="nl-NL" sz="2400" u="sng" dirty="0">
                <a:solidFill>
                  <a:srgbClr val="FFFF00"/>
                </a:solidFill>
              </a:rPr>
              <a:t>heid en hangt af van:</a:t>
            </a:r>
            <a:endParaRPr lang="nl-NL" sz="2400" dirty="0">
              <a:solidFill>
                <a:srgbClr val="FFFF00"/>
              </a:solidFill>
            </a:endParaRPr>
          </a:p>
          <a:p>
            <a:pPr>
              <a:buFont typeface="Wingdings" pitchFamily="2" charset="2"/>
              <a:buChar char="Ø"/>
            </a:pPr>
            <a:r>
              <a:rPr lang="nl-NL" sz="2400" dirty="0">
                <a:solidFill>
                  <a:srgbClr val="FFFF00"/>
                </a:solidFill>
              </a:rPr>
              <a:t> De noodzaak.</a:t>
            </a:r>
          </a:p>
          <a:p>
            <a:pPr>
              <a:buFont typeface="Wingdings" pitchFamily="2" charset="2"/>
              <a:buChar char="Ø"/>
            </a:pPr>
            <a:r>
              <a:rPr lang="nl-NL" sz="2400" dirty="0">
                <a:solidFill>
                  <a:srgbClr val="FFFF00"/>
                </a:solidFill>
              </a:rPr>
              <a:t> Het leiderschap.</a:t>
            </a:r>
          </a:p>
          <a:p>
            <a:pPr>
              <a:buFont typeface="Wingdings" pitchFamily="2" charset="2"/>
              <a:buChar char="Ø"/>
            </a:pPr>
            <a:r>
              <a:rPr lang="nl-NL" sz="2400" dirty="0">
                <a:solidFill>
                  <a:srgbClr val="FFFF00"/>
                </a:solidFill>
              </a:rPr>
              <a:t> De cultuur.</a:t>
            </a:r>
          </a:p>
          <a:p>
            <a:pPr>
              <a:buFont typeface="Wingdings" pitchFamily="2" charset="2"/>
              <a:buChar char="Ø"/>
            </a:pPr>
            <a:r>
              <a:rPr lang="nl-NL" sz="2400" dirty="0">
                <a:solidFill>
                  <a:srgbClr val="FFFF00"/>
                </a:solidFill>
              </a:rPr>
              <a:t> Personen die de verandering begeleiden.</a:t>
            </a:r>
          </a:p>
          <a:p>
            <a:pPr>
              <a:buFont typeface="Wingdings" pitchFamily="2" charset="2"/>
              <a:buChar char="Ø"/>
            </a:pPr>
            <a:endParaRPr lang="nl-NL" sz="2400" dirty="0">
              <a:solidFill>
                <a:srgbClr val="FFFF00"/>
              </a:solidFill>
            </a:endParaRPr>
          </a:p>
          <a:p>
            <a:r>
              <a:rPr lang="nl-NL" sz="2400" dirty="0">
                <a:solidFill>
                  <a:srgbClr val="FFFF00"/>
                </a:solidFill>
              </a:rPr>
              <a:t>Veranderen is een mix van verstand (Plan,</a:t>
            </a:r>
          </a:p>
          <a:p>
            <a:r>
              <a:rPr lang="nl-NL" sz="2400" dirty="0">
                <a:solidFill>
                  <a:srgbClr val="FFFF00"/>
                </a:solidFill>
              </a:rPr>
              <a:t>Do, Check en Act) en emotie en cultuur</a:t>
            </a:r>
          </a:p>
          <a:p>
            <a:r>
              <a:rPr lang="nl-NL" sz="2400" dirty="0">
                <a:solidFill>
                  <a:srgbClr val="FFFF00"/>
                </a:solidFill>
              </a:rPr>
              <a:t>(Inspireren, Mobiliseren, Waarderen en</a:t>
            </a:r>
          </a:p>
          <a:p>
            <a:r>
              <a:rPr lang="nl-NL" sz="2400" dirty="0">
                <a:solidFill>
                  <a:srgbClr val="FFFF00"/>
                </a:solidFill>
              </a:rPr>
              <a:t>Reflecteren).</a:t>
            </a:r>
          </a:p>
          <a:p>
            <a:pPr>
              <a:buFont typeface="Wingdings" pitchFamily="2" charset="2"/>
              <a:buChar char="Ø"/>
            </a:pPr>
            <a:endParaRPr lang="nl-NL" sz="1600" dirty="0">
              <a:solidFill>
                <a:srgbClr val="FFFF00"/>
              </a:solidFill>
            </a:endParaRPr>
          </a:p>
        </p:txBody>
      </p:sp>
      <p:sp>
        <p:nvSpPr>
          <p:cNvPr id="14" name="TextBox 13"/>
          <p:cNvSpPr txBox="1"/>
          <p:nvPr/>
        </p:nvSpPr>
        <p:spPr>
          <a:xfrm>
            <a:off x="1255594" y="2852382"/>
            <a:ext cx="1607107" cy="646331"/>
          </a:xfrm>
          <a:prstGeom prst="rect">
            <a:avLst/>
          </a:prstGeom>
          <a:noFill/>
        </p:spPr>
        <p:txBody>
          <a:bodyPr wrap="none" rtlCol="0">
            <a:spAutoFit/>
          </a:bodyPr>
          <a:lstStyle/>
          <a:p>
            <a:r>
              <a:rPr lang="nl-NL" dirty="0"/>
              <a:t> D</a:t>
            </a:r>
            <a:r>
              <a:rPr lang="nl-NL" u="sng" dirty="0"/>
              <a:t>eming-</a:t>
            </a:r>
          </a:p>
          <a:p>
            <a:r>
              <a:rPr lang="nl-NL" u="sng" dirty="0"/>
              <a:t> of PDCA cirkel.</a:t>
            </a:r>
          </a:p>
        </p:txBody>
      </p:sp>
      <p:pic>
        <p:nvPicPr>
          <p:cNvPr id="7" name="Content Placeholder 5" descr="ink_model.jpg"/>
          <p:cNvPicPr>
            <a:picLocks noGrp="1" noChangeAspect="1"/>
          </p:cNvPicPr>
          <p:nvPr>
            <p:ph idx="1"/>
          </p:nvPr>
        </p:nvPicPr>
        <p:blipFill>
          <a:blip r:embed="rId4" cstate="print"/>
          <a:stretch>
            <a:fillRect/>
          </a:stretch>
        </p:blipFill>
        <p:spPr>
          <a:xfrm>
            <a:off x="441184" y="5063320"/>
            <a:ext cx="3079939" cy="1570769"/>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a:solidFill>
                  <a:srgbClr val="FFFF00"/>
                </a:solidFill>
              </a:rPr>
              <a:t>Deming cirkel...............</a:t>
            </a:r>
            <a:r>
              <a:rPr lang="nl-NL" sz="3200" dirty="0">
                <a:solidFill>
                  <a:srgbClr val="FFFF00"/>
                </a:solidFill>
              </a:rPr>
              <a:t>rationeel denken</a:t>
            </a:r>
          </a:p>
        </p:txBody>
      </p:sp>
      <p:grpSp>
        <p:nvGrpSpPr>
          <p:cNvPr id="3" name="Group 10"/>
          <p:cNvGrpSpPr/>
          <p:nvPr/>
        </p:nvGrpSpPr>
        <p:grpSpPr>
          <a:xfrm>
            <a:off x="472930" y="1856579"/>
            <a:ext cx="2788883" cy="2742715"/>
            <a:chOff x="1064525" y="2171016"/>
            <a:chExt cx="3398293" cy="3369974"/>
          </a:xfrm>
        </p:grpSpPr>
        <p:sp>
          <p:nvSpPr>
            <p:cNvPr id="7" name="Donut 6"/>
            <p:cNvSpPr/>
            <p:nvPr/>
          </p:nvSpPr>
          <p:spPr>
            <a:xfrm>
              <a:off x="1070308" y="2254267"/>
              <a:ext cx="3342623" cy="3262190"/>
            </a:xfrm>
            <a:prstGeom prst="donut">
              <a:avLst>
                <a:gd name="adj" fmla="val 100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rgbClr val="FFFF00"/>
                </a:solidFill>
              </a:endParaRPr>
            </a:p>
          </p:txBody>
        </p:sp>
        <p:pic>
          <p:nvPicPr>
            <p:cNvPr id="9" name="Content Placeholder 5" descr="ink_imwr.jpg"/>
            <p:cNvPicPr>
              <a:picLocks noChangeAspect="1"/>
            </p:cNvPicPr>
            <p:nvPr/>
          </p:nvPicPr>
          <p:blipFill>
            <a:blip r:embed="rId3" cstate="print"/>
            <a:stretch>
              <a:fillRect/>
            </a:stretch>
          </p:blipFill>
          <p:spPr>
            <a:xfrm>
              <a:off x="1064525" y="2171016"/>
              <a:ext cx="3398293" cy="3369974"/>
            </a:xfrm>
            <a:prstGeom prst="rect">
              <a:avLst/>
            </a:prstGeom>
          </p:spPr>
        </p:pic>
        <p:sp>
          <p:nvSpPr>
            <p:cNvPr id="10" name="Donut 9"/>
            <p:cNvSpPr/>
            <p:nvPr/>
          </p:nvSpPr>
          <p:spPr>
            <a:xfrm>
              <a:off x="1132765" y="2224585"/>
              <a:ext cx="3275462" cy="3248167"/>
            </a:xfrm>
            <a:prstGeom prst="donut">
              <a:avLst>
                <a:gd name="adj" fmla="val 80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8" name="TextBox 7"/>
          <p:cNvSpPr txBox="1"/>
          <p:nvPr/>
        </p:nvSpPr>
        <p:spPr>
          <a:xfrm>
            <a:off x="2961565" y="1555844"/>
            <a:ext cx="5910336" cy="4708981"/>
          </a:xfrm>
          <a:prstGeom prst="rect">
            <a:avLst/>
          </a:prstGeom>
          <a:noFill/>
        </p:spPr>
        <p:txBody>
          <a:bodyPr wrap="none" rtlCol="0">
            <a:spAutoFit/>
          </a:bodyPr>
          <a:lstStyle/>
          <a:p>
            <a:pPr marL="723900" indent="-723900"/>
            <a:r>
              <a:rPr lang="nl-NL" sz="2000" b="1" dirty="0">
                <a:solidFill>
                  <a:srgbClr val="FFFF00"/>
                </a:solidFill>
              </a:rPr>
              <a:t>Plan:</a:t>
            </a:r>
            <a:r>
              <a:rPr lang="nl-NL" sz="2000" dirty="0">
                <a:solidFill>
                  <a:srgbClr val="FFFF00"/>
                </a:solidFill>
              </a:rPr>
              <a:t> 	Bedenk van tevoren welke veranderingen, </a:t>
            </a:r>
          </a:p>
          <a:p>
            <a:pPr marL="723900" indent="-723900"/>
            <a:r>
              <a:rPr lang="nl-NL" sz="2000" dirty="0">
                <a:solidFill>
                  <a:srgbClr val="FFFF00"/>
                </a:solidFill>
              </a:rPr>
              <a:t>	produkten  of diensten je wilt en hoe je dat wilt </a:t>
            </a:r>
          </a:p>
          <a:p>
            <a:pPr marL="723900" indent="-723900"/>
            <a:r>
              <a:rPr lang="nl-NL" sz="2000" dirty="0">
                <a:solidFill>
                  <a:srgbClr val="FFFF00"/>
                </a:solidFill>
              </a:rPr>
              <a:t>	realiseren.</a:t>
            </a:r>
          </a:p>
          <a:p>
            <a:endParaRPr lang="nl-NL" sz="2000" dirty="0">
              <a:solidFill>
                <a:srgbClr val="FFFF00"/>
              </a:solidFill>
            </a:endParaRPr>
          </a:p>
          <a:p>
            <a:pPr marL="723900" indent="-723900"/>
            <a:r>
              <a:rPr lang="nl-NL" sz="2000" b="1" dirty="0">
                <a:solidFill>
                  <a:srgbClr val="FFFF00"/>
                </a:solidFill>
              </a:rPr>
              <a:t>Do: </a:t>
            </a:r>
            <a:r>
              <a:rPr lang="nl-NL" sz="2000" dirty="0">
                <a:solidFill>
                  <a:srgbClr val="FFFF00"/>
                </a:solidFill>
              </a:rPr>
              <a:t>	Voer uit wat in het plan is bedacht</a:t>
            </a:r>
          </a:p>
          <a:p>
            <a:endParaRPr lang="nl-NL" sz="2000" dirty="0">
              <a:solidFill>
                <a:srgbClr val="FFFF00"/>
              </a:solidFill>
            </a:endParaRPr>
          </a:p>
          <a:p>
            <a:pPr marL="723900" indent="-723900"/>
            <a:r>
              <a:rPr lang="nl-NL" sz="2000" b="1" dirty="0">
                <a:solidFill>
                  <a:srgbClr val="FFFF00"/>
                </a:solidFill>
              </a:rPr>
              <a:t>Check:	</a:t>
            </a:r>
            <a:r>
              <a:rPr lang="nl-NL" sz="2000" dirty="0">
                <a:solidFill>
                  <a:srgbClr val="FFFF00"/>
                </a:solidFill>
              </a:rPr>
              <a:t>Controleer regelmatig of datgene wat in “Do” </a:t>
            </a:r>
          </a:p>
          <a:p>
            <a:pPr marL="723900" indent="-723900"/>
            <a:r>
              <a:rPr lang="nl-NL" sz="2000" dirty="0">
                <a:solidFill>
                  <a:srgbClr val="FFFF00"/>
                </a:solidFill>
              </a:rPr>
              <a:t>	wordt uitgevoerd ook klopt met het “Plan”.</a:t>
            </a:r>
          </a:p>
          <a:p>
            <a:pPr marL="723900" indent="-723900"/>
            <a:r>
              <a:rPr lang="nl-NL" sz="2000" dirty="0">
                <a:solidFill>
                  <a:srgbClr val="FFFF00"/>
                </a:solidFill>
              </a:rPr>
              <a:t>	Als zaken niet kloppen onderzoek dan waardoor</a:t>
            </a:r>
          </a:p>
          <a:p>
            <a:pPr marL="723900" indent="-723900"/>
            <a:r>
              <a:rPr lang="nl-NL" sz="2000" dirty="0">
                <a:solidFill>
                  <a:srgbClr val="FFFF00"/>
                </a:solidFill>
              </a:rPr>
              <a:t>	dit komt.</a:t>
            </a:r>
          </a:p>
          <a:p>
            <a:endParaRPr lang="nl-NL" sz="2000" dirty="0">
              <a:solidFill>
                <a:srgbClr val="FFFF00"/>
              </a:solidFill>
            </a:endParaRPr>
          </a:p>
          <a:p>
            <a:pPr marL="723900" indent="-723900"/>
            <a:r>
              <a:rPr lang="nl-NL" sz="2000" b="1" dirty="0">
                <a:solidFill>
                  <a:srgbClr val="FFFF00"/>
                </a:solidFill>
              </a:rPr>
              <a:t>Act:</a:t>
            </a:r>
            <a:r>
              <a:rPr lang="nl-NL" sz="2000" dirty="0">
                <a:solidFill>
                  <a:srgbClr val="FFFF00"/>
                </a:solidFill>
              </a:rPr>
              <a:t>	Doe iets met de constateringen uit “Check”.</a:t>
            </a:r>
          </a:p>
          <a:p>
            <a:pPr marL="723900" indent="-723900"/>
            <a:r>
              <a:rPr lang="nl-NL" sz="2000" dirty="0">
                <a:solidFill>
                  <a:srgbClr val="FFFF00"/>
                </a:solidFill>
              </a:rPr>
              <a:t>	- Kan het in de toekomst vermeden worden?</a:t>
            </a:r>
          </a:p>
          <a:p>
            <a:pPr marL="723900" indent="-723900"/>
            <a:r>
              <a:rPr lang="nl-NL" sz="2000" dirty="0">
                <a:solidFill>
                  <a:srgbClr val="FFFF00"/>
                </a:solidFill>
              </a:rPr>
              <a:t>	- Eventueel “Plan” bijstellen!</a:t>
            </a:r>
          </a:p>
          <a:p>
            <a:pPr marL="723900" indent="-723900"/>
            <a:r>
              <a:rPr lang="nl-NL" sz="2000" dirty="0">
                <a:solidFill>
                  <a:srgbClr val="FFFF00"/>
                </a:solidFill>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9292</TotalTime>
  <Words>883</Words>
  <Application>Microsoft Office PowerPoint</Application>
  <PresentationFormat>Diavoorstelling (4:3)</PresentationFormat>
  <Paragraphs>232</Paragraphs>
  <Slides>27</Slides>
  <Notes>27</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27</vt:i4>
      </vt:variant>
    </vt:vector>
  </HeadingPairs>
  <TitlesOfParts>
    <vt:vector size="33" baseType="lpstr">
      <vt:lpstr>Arial</vt:lpstr>
      <vt:lpstr>Calibri</vt:lpstr>
      <vt:lpstr>Courier New</vt:lpstr>
      <vt:lpstr>Wingdings</vt:lpstr>
      <vt:lpstr>Office Theme</vt:lpstr>
      <vt:lpstr>Paintbrush-afbeelding</vt:lpstr>
      <vt:lpstr>Container</vt:lpstr>
      <vt:lpstr>Kwaliteitsmanagement............les2</vt:lpstr>
      <vt:lpstr>Eindopdracht</vt:lpstr>
      <vt:lpstr>Herhaling..................................les1</vt:lpstr>
      <vt:lpstr>Herhaling..................................les1</vt:lpstr>
      <vt:lpstr>Het INK Model....................de inhoud</vt:lpstr>
      <vt:lpstr>INK model............................toepassing</vt:lpstr>
      <vt:lpstr>De veranderwielen</vt:lpstr>
      <vt:lpstr>Deming cirkel...............rationeel denken</vt:lpstr>
      <vt:lpstr>IMWR cirkel............mensgericht denken</vt:lpstr>
      <vt:lpstr>IMWR cirkel............mensgericht denken</vt:lpstr>
      <vt:lpstr>IMWR cirkel............mensgericht denken</vt:lpstr>
      <vt:lpstr>IMWR cirkel............mensgericht denken</vt:lpstr>
      <vt:lpstr>Deming cirkel..........................borging</vt:lpstr>
      <vt:lpstr>INK model.......Management van processen</vt:lpstr>
      <vt:lpstr>Wat is een proces</vt:lpstr>
      <vt:lpstr>Processen:.........onderverdeling naar niveau</vt:lpstr>
      <vt:lpstr>Processen............................voorbeeld </vt:lpstr>
      <vt:lpstr>Soorten van processen</vt:lpstr>
      <vt:lpstr>Processen.............terug naar de eenvoud</vt:lpstr>
      <vt:lpstr>Processen.............terug naar de eenvoud</vt:lpstr>
      <vt:lpstr>Processen...................Stroomschema’s</vt:lpstr>
      <vt:lpstr>Processen..........................RASCI tabel</vt:lpstr>
      <vt:lpstr>Processen.................................RASCI</vt:lpstr>
      <vt:lpstr>Samenvatting...........................les 2</vt:lpstr>
      <vt:lpstr>Opdracht.............................les2</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Geraar de Jong</cp:lastModifiedBy>
  <cp:revision>251</cp:revision>
  <dcterms:created xsi:type="dcterms:W3CDTF">2006-08-16T00:00:00Z</dcterms:created>
  <dcterms:modified xsi:type="dcterms:W3CDTF">2020-11-01T12:15:20Z</dcterms:modified>
</cp:coreProperties>
</file>